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69" r:id="rId2"/>
    <p:sldId id="388" r:id="rId3"/>
    <p:sldId id="385" r:id="rId4"/>
    <p:sldId id="400" r:id="rId5"/>
    <p:sldId id="401" r:id="rId6"/>
    <p:sldId id="409" r:id="rId7"/>
    <p:sldId id="416" r:id="rId8"/>
    <p:sldId id="417" r:id="rId9"/>
    <p:sldId id="396" r:id="rId10"/>
    <p:sldId id="299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4472C4"/>
    <a:srgbClr val="70AD47"/>
    <a:srgbClr val="BF9000"/>
    <a:srgbClr val="843C0C"/>
    <a:srgbClr val="C4B798"/>
    <a:srgbClr val="596B8E"/>
    <a:srgbClr val="1F3767"/>
    <a:srgbClr val="3C6B84"/>
    <a:srgbClr val="E4F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1" autoAdjust="0"/>
    <p:restoredTop sz="94631" autoAdjust="0"/>
  </p:normalViewPr>
  <p:slideViewPr>
    <p:cSldViewPr snapToGrid="0">
      <p:cViewPr varScale="1">
        <p:scale>
          <a:sx n="72" d="100"/>
          <a:sy n="72" d="100"/>
        </p:scale>
        <p:origin x="1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0B4F7-E59C-4007-8B0D-E2230CF387F4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4000E-367D-4D04-A2B1-8C4732D995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063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4000E-367D-4D04-A2B1-8C4732D9950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854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4000E-367D-4D04-A2B1-8C4732D9950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5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43B9-685A-4581-93A9-550521A64DD1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A82F-F3A3-4E88-8E85-4359B49D9C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0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43B9-685A-4581-93A9-550521A64DD1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A82F-F3A3-4E88-8E85-4359B49D9C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6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43B9-685A-4581-93A9-550521A64DD1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A82F-F3A3-4E88-8E85-4359B49D9C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0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43B9-685A-4581-93A9-550521A64DD1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A82F-F3A3-4E88-8E85-4359B49D9C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05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43B9-685A-4581-93A9-550521A64DD1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A82F-F3A3-4E88-8E85-4359B49D9C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98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43B9-685A-4581-93A9-550521A64DD1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A82F-F3A3-4E88-8E85-4359B49D9C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09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43B9-685A-4581-93A9-550521A64DD1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A82F-F3A3-4E88-8E85-4359B49D9C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64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43B9-685A-4581-93A9-550521A64DD1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A82F-F3A3-4E88-8E85-4359B49D9C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60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43B9-685A-4581-93A9-550521A64DD1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A82F-F3A3-4E88-8E85-4359B49D9C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18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43B9-685A-4581-93A9-550521A64DD1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A82F-F3A3-4E88-8E85-4359B49D9C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02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43B9-685A-4581-93A9-550521A64DD1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A82F-F3A3-4E88-8E85-4359B49D9C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70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43B9-685A-4581-93A9-550521A64DD1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82F-F3A3-4E88-8E85-4359B49D9C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emf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75859" y="457200"/>
            <a:ext cx="11585713" cy="446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90600" y="0"/>
            <a:ext cx="1120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Bridging the GAP</a:t>
            </a:r>
            <a:endParaRPr lang="en-US" sz="20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Parallelogram 7"/>
          <p:cNvSpPr/>
          <p:nvPr/>
        </p:nvSpPr>
        <p:spPr>
          <a:xfrm>
            <a:off x="0" y="-6626"/>
            <a:ext cx="457200" cy="61622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455" b="56848" l="19451" r="78196">
                        <a14:foregroundMark x1="64157" y1="51030" x2="64157" y2="51030"/>
                        <a14:foregroundMark x1="40941" y1="48970" x2="40941" y2="48970"/>
                        <a14:foregroundMark x1="31608" y1="51455" x2="31608" y2="51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" t="39619" r="-247" b="41143"/>
          <a:stretch/>
        </p:blipFill>
        <p:spPr>
          <a:xfrm>
            <a:off x="10348965" y="9941"/>
            <a:ext cx="1836409" cy="457199"/>
          </a:xfrm>
          <a:prstGeom prst="rect">
            <a:avLst/>
          </a:prstGeom>
        </p:spPr>
      </p:pic>
      <p:sp>
        <p:nvSpPr>
          <p:cNvPr id="59" name="Rounded Rectangle 58"/>
          <p:cNvSpPr/>
          <p:nvPr/>
        </p:nvSpPr>
        <p:spPr>
          <a:xfrm>
            <a:off x="4742336" y="1260587"/>
            <a:ext cx="2753638" cy="431758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33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8424810" y="1808681"/>
            <a:ext cx="2887624" cy="2887624"/>
          </a:xfrm>
          <a:prstGeom prst="ellipse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573282" y="2239274"/>
            <a:ext cx="3713416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Wellness: </a:t>
            </a:r>
          </a:p>
          <a:p>
            <a:pPr algn="ctr">
              <a:spcBef>
                <a:spcPts val="60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To be and look healthy </a:t>
            </a:r>
          </a:p>
          <a:p>
            <a:pPr algn="ctr">
              <a:spcBef>
                <a:spcPts val="60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To manage overweight and obesity</a:t>
            </a:r>
          </a:p>
          <a:p>
            <a:pPr algn="ctr">
              <a:spcBef>
                <a:spcPts val="60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To maintain beauty</a:t>
            </a:r>
          </a:p>
          <a:p>
            <a:pPr algn="ctr">
              <a:spcBef>
                <a:spcPts val="60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To maintain a healthy life</a:t>
            </a:r>
          </a:p>
          <a:p>
            <a:pPr algn="ctr">
              <a:spcBef>
                <a:spcPts val="600"/>
              </a:spcBef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Skills Development:</a:t>
            </a:r>
          </a:p>
          <a:p>
            <a:pPr algn="ctr">
              <a:spcBef>
                <a:spcPts val="60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To have skilled workforce</a:t>
            </a:r>
          </a:p>
          <a:p>
            <a:pPr algn="ctr">
              <a:spcBef>
                <a:spcPts val="60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To provide professional services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48963" y="1408571"/>
            <a:ext cx="3292564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22225">
                  <a:noFill/>
                  <a:prstDash val="solid"/>
                </a:ln>
                <a:solidFill>
                  <a:srgbClr val="575859"/>
                </a:solidFill>
                <a:latin typeface="Century Gothic" panose="020B0502020202020204" pitchFamily="34" charset="0"/>
              </a:rPr>
              <a:t>NEEDS</a:t>
            </a:r>
            <a:endParaRPr lang="en-US" sz="2000" b="1" cap="none" spc="0" dirty="0">
              <a:ln w="22225">
                <a:noFill/>
                <a:prstDash val="solid"/>
              </a:ln>
              <a:solidFill>
                <a:srgbClr val="575859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5151825" y="1412996"/>
            <a:ext cx="2068540" cy="2655182"/>
            <a:chOff x="5181803" y="2060031"/>
            <a:chExt cx="2068540" cy="2187507"/>
          </a:xfrm>
        </p:grpSpPr>
        <p:sp>
          <p:nvSpPr>
            <p:cNvPr id="64" name="Rectangle 63"/>
            <p:cNvSpPr/>
            <p:nvPr/>
          </p:nvSpPr>
          <p:spPr>
            <a:xfrm>
              <a:off x="5181803" y="2060031"/>
              <a:ext cx="179613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 smtClean="0">
                  <a:ln w="22225">
                    <a:noFill/>
                    <a:prstDash val="solid"/>
                  </a:ln>
                  <a:solidFill>
                    <a:srgbClr val="033779"/>
                  </a:solidFill>
                  <a:latin typeface="Century Gothic" panose="020B0502020202020204" pitchFamily="34" charset="0"/>
                </a:rPr>
                <a:t>GAP</a:t>
              </a:r>
              <a:endParaRPr lang="en-US" sz="2000" b="1" cap="none" spc="0" dirty="0">
                <a:ln w="22225">
                  <a:noFill/>
                  <a:prstDash val="solid"/>
                </a:ln>
                <a:solidFill>
                  <a:srgbClr val="033779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08800" y="2903639"/>
              <a:ext cx="2041543" cy="1343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600" dirty="0" smtClean="0">
                  <a:solidFill>
                    <a:srgbClr val="033779"/>
                  </a:solidFill>
                  <a:latin typeface="Century Gothic" panose="020B0502020202020204" pitchFamily="34" charset="0"/>
                </a:rPr>
                <a:t>Credible Solutions</a:t>
              </a:r>
            </a:p>
            <a:p>
              <a:pPr algn="ctr">
                <a:spcBef>
                  <a:spcPts val="600"/>
                </a:spcBef>
              </a:pPr>
              <a:r>
                <a:rPr lang="en-US" sz="1600" dirty="0" smtClean="0">
                  <a:solidFill>
                    <a:srgbClr val="033779"/>
                  </a:solidFill>
                  <a:latin typeface="Century Gothic" panose="020B0502020202020204" pitchFamily="34" charset="0"/>
                </a:rPr>
                <a:t>Skills</a:t>
              </a:r>
            </a:p>
            <a:p>
              <a:pPr algn="ctr">
                <a:spcBef>
                  <a:spcPts val="600"/>
                </a:spcBef>
              </a:pPr>
              <a:r>
                <a:rPr lang="en-US" sz="1600" dirty="0" smtClean="0">
                  <a:solidFill>
                    <a:srgbClr val="033779"/>
                  </a:solidFill>
                  <a:latin typeface="Century Gothic" panose="020B0502020202020204" pitchFamily="34" charset="0"/>
                </a:rPr>
                <a:t>Results </a:t>
              </a:r>
            </a:p>
            <a:p>
              <a:pPr algn="ctr">
                <a:spcBef>
                  <a:spcPts val="600"/>
                </a:spcBef>
              </a:pPr>
              <a:r>
                <a:rPr lang="en-US" sz="1600" dirty="0" smtClean="0">
                  <a:solidFill>
                    <a:srgbClr val="033779"/>
                  </a:solidFill>
                  <a:latin typeface="Century Gothic" panose="020B0502020202020204" pitchFamily="34" charset="0"/>
                </a:rPr>
                <a:t>Providers</a:t>
              </a:r>
            </a:p>
            <a:p>
              <a:pPr algn="ctr">
                <a:spcBef>
                  <a:spcPts val="600"/>
                </a:spcBef>
              </a:pPr>
              <a:r>
                <a:rPr lang="en-US" sz="1600" dirty="0" smtClean="0">
                  <a:solidFill>
                    <a:srgbClr val="033779"/>
                  </a:solidFill>
                  <a:latin typeface="Century Gothic" panose="020B0502020202020204" pitchFamily="34" charset="0"/>
                </a:rPr>
                <a:t>Guidance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957408" y="4991368"/>
            <a:ext cx="10064332" cy="414043"/>
            <a:chOff x="856078" y="5464592"/>
            <a:chExt cx="10064332" cy="414043"/>
          </a:xfrm>
        </p:grpSpPr>
        <p:sp>
          <p:nvSpPr>
            <p:cNvPr id="67" name="Rounded Rectangle 66"/>
            <p:cNvSpPr/>
            <p:nvPr/>
          </p:nvSpPr>
          <p:spPr>
            <a:xfrm>
              <a:off x="856078" y="5464595"/>
              <a:ext cx="3856310" cy="408672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rgbClr val="575859"/>
                  </a:solidFill>
                  <a:latin typeface="Century Gothic" panose="020B0502020202020204" pitchFamily="34" charset="0"/>
                </a:rPr>
                <a:t>INVESTOR OPPORTUNITY</a:t>
              </a:r>
              <a:endParaRPr lang="en-US" b="1" dirty="0">
                <a:solidFill>
                  <a:srgbClr val="57585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5190879" y="5464592"/>
              <a:ext cx="1736704" cy="40867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33779"/>
                  </a:solidFill>
                  <a:latin typeface="Century Gothic" panose="020B0502020202020204" pitchFamily="34" charset="0"/>
                </a:rPr>
                <a:t>BRIDGE</a:t>
              </a:r>
              <a:endParaRPr lang="en-US" b="1" dirty="0">
                <a:solidFill>
                  <a:srgbClr val="03377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8639182" y="5469963"/>
              <a:ext cx="2281228" cy="40867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rgbClr val="F46F21"/>
                  </a:solidFill>
                  <a:latin typeface="Century Gothic" panose="020B0502020202020204" pitchFamily="34" charset="0"/>
                </a:rPr>
                <a:t>CREATE REVENUE</a:t>
              </a:r>
              <a:endParaRPr lang="en-US" b="1" dirty="0">
                <a:solidFill>
                  <a:srgbClr val="F46F2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8571116" y="1358305"/>
            <a:ext cx="255900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22225">
                  <a:noFill/>
                  <a:prstDash val="solid"/>
                </a:ln>
                <a:solidFill>
                  <a:srgbClr val="F46F21"/>
                </a:solidFill>
                <a:latin typeface="Century Gothic" panose="020B0502020202020204" pitchFamily="34" charset="0"/>
              </a:rPr>
              <a:t>SOLUTION</a:t>
            </a:r>
            <a:endParaRPr lang="en-US" sz="2000" b="1" cap="none" spc="0" dirty="0">
              <a:ln w="22225">
                <a:noFill/>
                <a:prstDash val="solid"/>
              </a:ln>
              <a:solidFill>
                <a:srgbClr val="F46F2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1" name="Straight Connector 6"/>
          <p:cNvSpPr/>
          <p:nvPr/>
        </p:nvSpPr>
        <p:spPr>
          <a:xfrm rot="16200000">
            <a:off x="9850619" y="2470008"/>
            <a:ext cx="18003" cy="180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>
              <a:latin typeface="Century Gothic" panose="020B0502020202020204" pitchFamily="34" charset="0"/>
            </a:endParaRPr>
          </a:p>
        </p:txBody>
      </p:sp>
      <p:sp>
        <p:nvSpPr>
          <p:cNvPr id="72" name="Straight Connector 18"/>
          <p:cNvSpPr/>
          <p:nvPr/>
        </p:nvSpPr>
        <p:spPr>
          <a:xfrm rot="5400000">
            <a:off x="9850619" y="4020937"/>
            <a:ext cx="18003" cy="180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>
              <a:latin typeface="Century Gothic" panose="020B0502020202020204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8698694" y="1844393"/>
            <a:ext cx="2343190" cy="2816198"/>
            <a:chOff x="8168212" y="2387162"/>
            <a:chExt cx="2343190" cy="2816198"/>
          </a:xfrm>
        </p:grpSpPr>
        <p:grpSp>
          <p:nvGrpSpPr>
            <p:cNvPr id="74" name="Group 73"/>
            <p:cNvGrpSpPr/>
            <p:nvPr/>
          </p:nvGrpSpPr>
          <p:grpSpPr>
            <a:xfrm>
              <a:off x="8168212" y="2387162"/>
              <a:ext cx="2343190" cy="2816198"/>
              <a:chOff x="8387412" y="3183602"/>
              <a:chExt cx="1919765" cy="2039275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 flipH="1">
                <a:off x="8387412" y="3639223"/>
                <a:ext cx="1919765" cy="11309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8409525" y="3657773"/>
                <a:ext cx="1875539" cy="10938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9345929" y="3183602"/>
                <a:ext cx="0" cy="203927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Oval 74"/>
            <p:cNvSpPr/>
            <p:nvPr/>
          </p:nvSpPr>
          <p:spPr>
            <a:xfrm>
              <a:off x="8645269" y="3113374"/>
              <a:ext cx="1367738" cy="1367738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79" name="Group 78"/>
          <p:cNvGrpSpPr/>
          <p:nvPr/>
        </p:nvGrpSpPr>
        <p:grpSpPr>
          <a:xfrm>
            <a:off x="8451615" y="2142248"/>
            <a:ext cx="2784745" cy="2165417"/>
            <a:chOff x="7921133" y="2685017"/>
            <a:chExt cx="2784745" cy="2165417"/>
          </a:xfrm>
        </p:grpSpPr>
        <p:sp>
          <p:nvSpPr>
            <p:cNvPr id="80" name="Oval 8"/>
            <p:cNvSpPr/>
            <p:nvPr/>
          </p:nvSpPr>
          <p:spPr>
            <a:xfrm rot="2068086">
              <a:off x="9389049" y="2711348"/>
              <a:ext cx="950873" cy="27543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Structure</a:t>
              </a:r>
              <a:endParaRPr lang="en-US" sz="1200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" name="Oval 12"/>
            <p:cNvSpPr/>
            <p:nvPr/>
          </p:nvSpPr>
          <p:spPr>
            <a:xfrm>
              <a:off x="10031009" y="3670065"/>
              <a:ext cx="674869" cy="25039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Skills</a:t>
              </a:r>
              <a:endParaRPr lang="en-US" sz="1200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2" name="Oval 16"/>
            <p:cNvSpPr/>
            <p:nvPr/>
          </p:nvSpPr>
          <p:spPr>
            <a:xfrm rot="19800000">
              <a:off x="9382159" y="4600039"/>
              <a:ext cx="950873" cy="25039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Systems</a:t>
              </a:r>
              <a:endParaRPr lang="en-US" sz="1200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" name="Oval 20"/>
            <p:cNvSpPr/>
            <p:nvPr/>
          </p:nvSpPr>
          <p:spPr>
            <a:xfrm rot="2015641">
              <a:off x="8379399" y="4587176"/>
              <a:ext cx="950873" cy="25039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Style</a:t>
              </a:r>
              <a:endParaRPr lang="en-US" sz="1200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4" name="Oval 24"/>
            <p:cNvSpPr/>
            <p:nvPr/>
          </p:nvSpPr>
          <p:spPr>
            <a:xfrm>
              <a:off x="7921133" y="3644254"/>
              <a:ext cx="710641" cy="25039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Staff </a:t>
              </a:r>
              <a:endParaRPr lang="en-US" sz="1200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5" name="Oval 28"/>
            <p:cNvSpPr/>
            <p:nvPr/>
          </p:nvSpPr>
          <p:spPr>
            <a:xfrm rot="19625047">
              <a:off x="8332557" y="2685017"/>
              <a:ext cx="950873" cy="27543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Strategy</a:t>
              </a:r>
              <a:endParaRPr lang="en-US" sz="1200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6" name="Oval 4"/>
            <p:cNvSpPr/>
            <p:nvPr/>
          </p:nvSpPr>
          <p:spPr>
            <a:xfrm>
              <a:off x="8690565" y="3664792"/>
              <a:ext cx="1201898" cy="3160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kern="1200" dirty="0" smtClean="0">
                  <a:solidFill>
                    <a:srgbClr val="F46F21"/>
                  </a:solidFill>
                  <a:latin typeface="Century Gothic" panose="020B0502020202020204" pitchFamily="34" charset="0"/>
                </a:rPr>
                <a:t>VLCC</a:t>
              </a:r>
              <a:endParaRPr lang="en-US" sz="2200" b="1" kern="1200" dirty="0">
                <a:solidFill>
                  <a:srgbClr val="F46F2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226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/>
      <p:bldP spid="62" grpId="0"/>
      <p:bldP spid="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849505" y="6374368"/>
            <a:ext cx="24929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dirty="0">
                <a:solidFill>
                  <a:schemeClr val="accent2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www.vlccwellness.com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455" b="56848" l="19451" r="78196">
                        <a14:foregroundMark x1="64157" y1="51030" x2="64157" y2="51030"/>
                        <a14:foregroundMark x1="40941" y1="48970" x2="40941" y2="48970"/>
                        <a14:foregroundMark x1="31608" y1="51455" x2="31608" y2="51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94" t="39619" r="23668" b="41143"/>
          <a:stretch/>
        </p:blipFill>
        <p:spPr>
          <a:xfrm>
            <a:off x="4730415" y="2122395"/>
            <a:ext cx="2731170" cy="131934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668059" y="3746544"/>
            <a:ext cx="28558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1400" i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Transforming Lives</a:t>
            </a:r>
          </a:p>
        </p:txBody>
      </p:sp>
    </p:spTree>
    <p:extLst>
      <p:ext uri="{BB962C8B-B14F-4D97-AF65-F5344CB8AC3E}">
        <p14:creationId xmlns:p14="http://schemas.microsoft.com/office/powerpoint/2010/main" val="370580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hevron 72"/>
          <p:cNvSpPr/>
          <p:nvPr/>
        </p:nvSpPr>
        <p:spPr>
          <a:xfrm>
            <a:off x="127759" y="1335992"/>
            <a:ext cx="5257041" cy="4828027"/>
          </a:xfrm>
          <a:prstGeom prst="chevron">
            <a:avLst>
              <a:gd name="adj" fmla="val 15240"/>
            </a:avLst>
          </a:prstGeom>
          <a:solidFill>
            <a:schemeClr val="accent1">
              <a:lumMod val="7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75859" y="457200"/>
            <a:ext cx="11585713" cy="446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90600" y="0"/>
            <a:ext cx="1120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FOFO Model – Franchise Owned, Franchise Operated </a:t>
            </a:r>
            <a:endParaRPr lang="en-US" sz="20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Parallelogram 7"/>
          <p:cNvSpPr/>
          <p:nvPr/>
        </p:nvSpPr>
        <p:spPr>
          <a:xfrm>
            <a:off x="0" y="-6626"/>
            <a:ext cx="457200" cy="61622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455" b="56848" l="19451" r="78196">
                        <a14:foregroundMark x1="64157" y1="51030" x2="64157" y2="51030"/>
                        <a14:foregroundMark x1="40941" y1="48970" x2="40941" y2="48970"/>
                        <a14:foregroundMark x1="31608" y1="51455" x2="31608" y2="51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" t="39619" r="-247" b="41143"/>
          <a:stretch/>
        </p:blipFill>
        <p:spPr>
          <a:xfrm>
            <a:off x="10348965" y="9941"/>
            <a:ext cx="1836409" cy="457199"/>
          </a:xfrm>
          <a:prstGeom prst="rect">
            <a:avLst/>
          </a:prstGeom>
        </p:spPr>
      </p:pic>
      <p:sp>
        <p:nvSpPr>
          <p:cNvPr id="103" name="Rectangle 102"/>
          <p:cNvSpPr/>
          <p:nvPr/>
        </p:nvSpPr>
        <p:spPr>
          <a:xfrm>
            <a:off x="8573859" y="778113"/>
            <a:ext cx="3374678" cy="426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000" b="1" dirty="0" smtClean="0">
                <a:ln w="0"/>
                <a:solidFill>
                  <a:srgbClr val="033779"/>
                </a:solidFill>
                <a:latin typeface="Century Gothic" panose="020B0502020202020204" pitchFamily="34" charset="0"/>
              </a:rPr>
              <a:t>VLCC</a:t>
            </a:r>
            <a:endParaRPr lang="en-US" sz="2000" b="1" cap="none" spc="0" dirty="0">
              <a:ln w="0"/>
              <a:solidFill>
                <a:srgbClr val="033779"/>
              </a:solidFill>
              <a:latin typeface="Century Gothic" panose="020B050202020202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272255" y="4159654"/>
            <a:ext cx="2175195" cy="124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33779"/>
                </a:solidFill>
                <a:latin typeface="Century Gothic" panose="020B0502020202020204" pitchFamily="34" charset="0"/>
              </a:rPr>
              <a:t>Pay </a:t>
            </a:r>
            <a:r>
              <a:rPr lang="en-US" sz="1400" dirty="0" smtClean="0">
                <a:solidFill>
                  <a:srgbClr val="033779"/>
                </a:solidFill>
                <a:latin typeface="Century Gothic" panose="020B0502020202020204" pitchFamily="34" charset="0"/>
              </a:rPr>
              <a:t>month </a:t>
            </a:r>
          </a:p>
          <a:p>
            <a:pPr algn="r"/>
            <a:r>
              <a:rPr lang="en-US" sz="1400" dirty="0" smtClean="0">
                <a:solidFill>
                  <a:srgbClr val="033779"/>
                </a:solidFill>
                <a:latin typeface="Century Gothic" panose="020B0502020202020204" pitchFamily="34" charset="0"/>
              </a:rPr>
              <a:t>operational Expenses</a:t>
            </a:r>
          </a:p>
          <a:p>
            <a:pPr algn="r"/>
            <a:endParaRPr lang="en-US" sz="1400" b="1" dirty="0" smtClean="0">
              <a:solidFill>
                <a:srgbClr val="033779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1400" b="1" dirty="0" smtClean="0">
                <a:solidFill>
                  <a:srgbClr val="033779"/>
                </a:solidFill>
                <a:latin typeface="Century Gothic" panose="020B0502020202020204" pitchFamily="34" charset="0"/>
              </a:rPr>
              <a:t>Responsible </a:t>
            </a:r>
            <a:r>
              <a:rPr lang="en-US" sz="1400" b="1" dirty="0">
                <a:solidFill>
                  <a:srgbClr val="033779"/>
                </a:solidFill>
                <a:latin typeface="Century Gothic" panose="020B0502020202020204" pitchFamily="34" charset="0"/>
              </a:rPr>
              <a:t>for </a:t>
            </a:r>
            <a:r>
              <a:rPr lang="en-US" sz="1400" b="1" dirty="0" smtClean="0">
                <a:solidFill>
                  <a:srgbClr val="033779"/>
                </a:solidFill>
                <a:latin typeface="Century Gothic" panose="020B0502020202020204" pitchFamily="34" charset="0"/>
              </a:rPr>
              <a:t/>
            </a:r>
            <a:br>
              <a:rPr lang="en-US" sz="1400" b="1" dirty="0" smtClean="0">
                <a:solidFill>
                  <a:srgbClr val="033779"/>
                </a:solidFill>
                <a:latin typeface="Century Gothic" panose="020B0502020202020204" pitchFamily="34" charset="0"/>
              </a:rPr>
            </a:br>
            <a:r>
              <a:rPr lang="en-US" sz="1400" b="1" dirty="0" smtClean="0">
                <a:solidFill>
                  <a:srgbClr val="033779"/>
                </a:solidFill>
                <a:latin typeface="Century Gothic" panose="020B0502020202020204" pitchFamily="34" charset="0"/>
              </a:rPr>
              <a:t>profit </a:t>
            </a:r>
            <a:r>
              <a:rPr lang="en-US" sz="1400" b="1" dirty="0">
                <a:solidFill>
                  <a:srgbClr val="033779"/>
                </a:solidFill>
                <a:latin typeface="Century Gothic" panose="020B0502020202020204" pitchFamily="34" charset="0"/>
              </a:rPr>
              <a:t>or </a:t>
            </a:r>
            <a:r>
              <a:rPr lang="en-US" sz="1400" b="1" dirty="0" smtClean="0">
                <a:solidFill>
                  <a:srgbClr val="033779"/>
                </a:solidFill>
                <a:latin typeface="Century Gothic" panose="020B0502020202020204" pitchFamily="34" charset="0"/>
              </a:rPr>
              <a:t>Loss</a:t>
            </a:r>
            <a:endParaRPr lang="en-US" sz="1400" b="1" dirty="0">
              <a:solidFill>
                <a:srgbClr val="033779"/>
              </a:solidFill>
              <a:latin typeface="Century Gothic" panose="020B0502020202020204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428071" y="3204264"/>
            <a:ext cx="1948422" cy="327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solidFill>
                  <a:srgbClr val="033779"/>
                </a:solidFill>
                <a:latin typeface="Century Gothic" panose="020B0502020202020204" pitchFamily="34" charset="0"/>
              </a:rPr>
              <a:t>WORKING CAPITAL</a:t>
            </a:r>
            <a:endParaRPr lang="en-US" sz="1400" b="1" dirty="0">
              <a:solidFill>
                <a:srgbClr val="033779"/>
              </a:solidFill>
              <a:latin typeface="Century Gothic" panose="020B0502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400741" y="3532047"/>
            <a:ext cx="2059928" cy="3277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33779"/>
                </a:solidFill>
                <a:latin typeface="Century Gothic" panose="020B0502020202020204" pitchFamily="34" charset="0"/>
              </a:rPr>
              <a:t>Manage the center</a:t>
            </a:r>
          </a:p>
        </p:txBody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1292112" y="2831209"/>
            <a:ext cx="1219988" cy="1109769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1188172" y="4152155"/>
            <a:ext cx="1415613" cy="1090049"/>
          </a:xfrm>
          <a:prstGeom prst="rect">
            <a:avLst/>
          </a:prstGeom>
        </p:spPr>
      </p:pic>
      <p:sp>
        <p:nvSpPr>
          <p:cNvPr id="128" name="TextBox 127"/>
          <p:cNvSpPr txBox="1"/>
          <p:nvPr/>
        </p:nvSpPr>
        <p:spPr>
          <a:xfrm>
            <a:off x="2634320" y="1899755"/>
            <a:ext cx="2103135" cy="78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B</a:t>
            </a:r>
            <a:r>
              <a:rPr lang="en-US" sz="1400" dirty="0" smtClean="0">
                <a:latin typeface="Century Gothic" panose="020B0502020202020204" pitchFamily="34" charset="0"/>
              </a:rPr>
              <a:t>uild the center </a:t>
            </a:r>
          </a:p>
          <a:p>
            <a:r>
              <a:rPr lang="en-US" sz="1400" dirty="0" smtClean="0">
                <a:latin typeface="Century Gothic" panose="020B0502020202020204" pitchFamily="34" charset="0"/>
              </a:rPr>
              <a:t>Buy equipment </a:t>
            </a:r>
          </a:p>
          <a:p>
            <a:r>
              <a:rPr lang="en-US" sz="1400" dirty="0" smtClean="0">
                <a:latin typeface="Century Gothic" panose="020B0502020202020204" pitchFamily="34" charset="0"/>
              </a:rPr>
              <a:t>Set up the business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2634320" y="1558144"/>
            <a:ext cx="2091349" cy="327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575859"/>
                </a:solidFill>
                <a:latin typeface="Century Gothic" panose="020B0502020202020204" pitchFamily="34" charset="0"/>
              </a:rPr>
              <a:t>BUILD UP CAPITAL</a:t>
            </a:r>
            <a:endParaRPr lang="en-US" sz="1400" b="1" dirty="0">
              <a:solidFill>
                <a:srgbClr val="575859"/>
              </a:solidFill>
              <a:latin typeface="Century Gothic" panose="020B0502020202020204" pitchFamily="34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0" y="791117"/>
            <a:ext cx="360646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1" dirty="0" smtClean="0">
                <a:ln w="0"/>
                <a:solidFill>
                  <a:srgbClr val="575859"/>
                </a:solidFill>
                <a:latin typeface="Century Gothic" panose="020B0502020202020204" pitchFamily="34" charset="0"/>
              </a:rPr>
              <a:t>FRANCHISEE</a:t>
            </a:r>
            <a:endParaRPr lang="en-US" sz="2000" b="1" cap="none" spc="0" dirty="0">
              <a:ln w="0"/>
              <a:solidFill>
                <a:srgbClr val="57585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9066" y="1502039"/>
            <a:ext cx="753686" cy="955203"/>
          </a:xfrm>
          <a:prstGeom prst="rect">
            <a:avLst/>
          </a:prstGeom>
        </p:spPr>
      </p:pic>
      <p:sp>
        <p:nvSpPr>
          <p:cNvPr id="39" name="Chevron 38"/>
          <p:cNvSpPr/>
          <p:nvPr/>
        </p:nvSpPr>
        <p:spPr>
          <a:xfrm flipH="1">
            <a:off x="8198786" y="1340229"/>
            <a:ext cx="3943042" cy="4823790"/>
          </a:xfrm>
          <a:prstGeom prst="chevron">
            <a:avLst>
              <a:gd name="adj" fmla="val 15240"/>
            </a:avLst>
          </a:prstGeom>
          <a:solidFill>
            <a:schemeClr val="accent2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647722" y="1565181"/>
            <a:ext cx="2552393" cy="4186041"/>
            <a:chOff x="4845440" y="1340217"/>
            <a:chExt cx="2552393" cy="4186041"/>
          </a:xfrm>
        </p:grpSpPr>
        <p:grpSp>
          <p:nvGrpSpPr>
            <p:cNvPr id="41" name="Group 40"/>
            <p:cNvGrpSpPr/>
            <p:nvPr/>
          </p:nvGrpSpPr>
          <p:grpSpPr>
            <a:xfrm>
              <a:off x="4845440" y="1340217"/>
              <a:ext cx="2552393" cy="2050113"/>
              <a:chOff x="4814451" y="2445812"/>
              <a:chExt cx="2552393" cy="2050113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4844852" y="2445812"/>
                <a:ext cx="2521992" cy="56307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F46F21"/>
                    </a:solidFill>
                    <a:latin typeface="Century Gothic" panose="020B0502020202020204" pitchFamily="34" charset="0"/>
                  </a:rPr>
                  <a:t>VLCC </a:t>
                </a:r>
                <a:br>
                  <a:rPr lang="en-US" sz="2000" dirty="0" smtClean="0">
                    <a:solidFill>
                      <a:srgbClr val="F46F21"/>
                    </a:solidFill>
                    <a:latin typeface="Century Gothic" panose="020B0502020202020204" pitchFamily="34" charset="0"/>
                  </a:rPr>
                </a:br>
                <a:r>
                  <a:rPr lang="en-US" sz="2000" dirty="0" smtClean="0">
                    <a:solidFill>
                      <a:srgbClr val="F46F21"/>
                    </a:solidFill>
                    <a:latin typeface="Century Gothic" panose="020B0502020202020204" pitchFamily="34" charset="0"/>
                  </a:rPr>
                  <a:t>WELLNESS CENTER</a:t>
                </a:r>
                <a:endParaRPr lang="en-US" sz="2000" dirty="0">
                  <a:solidFill>
                    <a:srgbClr val="F46F21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14451" y="3205135"/>
                <a:ext cx="2541688" cy="1290790"/>
              </a:xfrm>
              <a:prstGeom prst="rect">
                <a:avLst/>
              </a:prstGeom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4874512" y="3489399"/>
              <a:ext cx="2521992" cy="56307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rgbClr val="F46F21"/>
                  </a:solidFill>
                  <a:latin typeface="Century Gothic" panose="020B0502020202020204" pitchFamily="34" charset="0"/>
                </a:rPr>
                <a:t>VLCC Institute</a:t>
              </a:r>
              <a:endParaRPr lang="en-US" sz="2000" dirty="0">
                <a:solidFill>
                  <a:srgbClr val="F46F2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43" name="Picture 2" descr="Image result for college clipart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017757" y="3956555"/>
              <a:ext cx="2283958" cy="1569703"/>
            </a:xfrm>
            <a:prstGeom prst="rect">
              <a:avLst/>
            </a:prstGeom>
            <a:noFill/>
          </p:spPr>
        </p:pic>
      </p:grpSp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81" y="1188840"/>
            <a:ext cx="1573893" cy="142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8947068" y="1596685"/>
            <a:ext cx="20913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OVERALL SUPPORT</a:t>
            </a:r>
            <a:endParaRPr lang="en-US" sz="14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0449" y="3795136"/>
            <a:ext cx="856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575859"/>
                </a:solidFill>
                <a:latin typeface="Century Gothic" panose="020B0502020202020204" pitchFamily="34" charset="0"/>
              </a:rPr>
              <a:t>Training</a:t>
            </a:r>
            <a:endParaRPr lang="en-US" sz="1400" dirty="0">
              <a:solidFill>
                <a:srgbClr val="575859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934651" y="3036821"/>
            <a:ext cx="1695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575859"/>
                </a:solidFill>
                <a:latin typeface="Century Gothic" panose="020B0502020202020204" pitchFamily="34" charset="0"/>
              </a:rPr>
              <a:t>Equipment &amp; product Support</a:t>
            </a:r>
            <a:endParaRPr lang="en-US" sz="1400" dirty="0">
              <a:solidFill>
                <a:srgbClr val="57585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78853" y="2351617"/>
            <a:ext cx="603666" cy="603666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9568284" y="2479890"/>
            <a:ext cx="1801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575859"/>
                </a:solidFill>
                <a:latin typeface="Century Gothic" panose="020B0502020202020204" pitchFamily="34" charset="0"/>
              </a:rPr>
              <a:t>Layout Designing</a:t>
            </a:r>
            <a:endParaRPr lang="en-US" sz="1400" dirty="0">
              <a:solidFill>
                <a:srgbClr val="57585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56" name="Picture 12" descr="Image result for marketing support icon"/>
          <p:cNvPicPr>
            <a:picLocks noChangeAspect="1" noChangeArrowheads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265" y="4217578"/>
            <a:ext cx="895099" cy="89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63"/>
          <p:cNvSpPr/>
          <p:nvPr/>
        </p:nvSpPr>
        <p:spPr>
          <a:xfrm>
            <a:off x="8660195" y="4526739"/>
            <a:ext cx="20779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575859"/>
                </a:solidFill>
                <a:latin typeface="Century Gothic" panose="020B0502020202020204" pitchFamily="34" charset="0"/>
              </a:rPr>
              <a:t>Marketing guidance</a:t>
            </a:r>
            <a:endParaRPr lang="en-US" sz="1400" dirty="0">
              <a:solidFill>
                <a:srgbClr val="57585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58" name="Picture 14" descr="Image result for training icon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41" y="3621981"/>
            <a:ext cx="748729" cy="74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46284" y="4980917"/>
            <a:ext cx="853416" cy="853416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9899699" y="5227252"/>
            <a:ext cx="19656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575859"/>
                </a:solidFill>
                <a:latin typeface="Century Gothic" panose="020B0502020202020204" pitchFamily="34" charset="0"/>
              </a:rPr>
              <a:t>Recruitment Support</a:t>
            </a:r>
            <a:endParaRPr lang="en-US" sz="1400" dirty="0">
              <a:solidFill>
                <a:srgbClr val="57585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62" name="Picture 18" descr="Image result for purchase assistance icon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501" y="2886537"/>
            <a:ext cx="751885" cy="75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34582" y="618103"/>
            <a:ext cx="4668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Countries where VLCC is </a:t>
            </a:r>
            <a:r>
              <a:rPr lang="en-US" dirty="0" smtClean="0">
                <a:latin typeface="Century Gothic" panose="020B0502020202020204" pitchFamily="34" charset="0"/>
              </a:rPr>
              <a:t>not </a:t>
            </a:r>
            <a:r>
              <a:rPr lang="en-US" dirty="0">
                <a:latin typeface="Century Gothic" panose="020B0502020202020204" pitchFamily="34" charset="0"/>
              </a:rPr>
              <a:t>present yet</a:t>
            </a:r>
          </a:p>
        </p:txBody>
      </p:sp>
    </p:spTree>
    <p:extLst>
      <p:ext uri="{BB962C8B-B14F-4D97-AF65-F5344CB8AC3E}">
        <p14:creationId xmlns:p14="http://schemas.microsoft.com/office/powerpoint/2010/main" val="8694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103" grpId="0"/>
      <p:bldP spid="104" grpId="0"/>
      <p:bldP spid="105" grpId="0"/>
      <p:bldP spid="120" grpId="0"/>
      <p:bldP spid="128" grpId="0"/>
      <p:bldP spid="129" grpId="0"/>
      <p:bldP spid="137" grpId="0"/>
      <p:bldP spid="39" grpId="0" animBg="1"/>
      <p:bldP spid="55" grpId="0"/>
      <p:bldP spid="5" grpId="0"/>
      <p:bldP spid="60" grpId="0"/>
      <p:bldP spid="62" grpId="0"/>
      <p:bldP spid="64" grpId="0"/>
      <p:bldP spid="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75859" y="457200"/>
            <a:ext cx="11585713" cy="446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90600" y="0"/>
            <a:ext cx="1120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JVP Model – Joint Venture Partnership</a:t>
            </a:r>
            <a:endParaRPr lang="en-US" sz="20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Parallelogram 7"/>
          <p:cNvSpPr/>
          <p:nvPr/>
        </p:nvSpPr>
        <p:spPr>
          <a:xfrm>
            <a:off x="0" y="-6626"/>
            <a:ext cx="457200" cy="61622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455" b="56848" l="19451" r="78196">
                        <a14:foregroundMark x1="64157" y1="51030" x2="64157" y2="51030"/>
                        <a14:foregroundMark x1="40941" y1="48970" x2="40941" y2="48970"/>
                        <a14:foregroundMark x1="31608" y1="51455" x2="31608" y2="51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" t="39619" r="-247" b="41143"/>
          <a:stretch/>
        </p:blipFill>
        <p:spPr>
          <a:xfrm>
            <a:off x="10348965" y="9941"/>
            <a:ext cx="1836409" cy="457199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4139780" y="1602098"/>
            <a:ext cx="3924160" cy="3924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hevron 81"/>
          <p:cNvSpPr/>
          <p:nvPr/>
        </p:nvSpPr>
        <p:spPr>
          <a:xfrm flipH="1">
            <a:off x="7636262" y="1629043"/>
            <a:ext cx="4352538" cy="4194747"/>
          </a:xfrm>
          <a:prstGeom prst="chevron">
            <a:avLst>
              <a:gd name="adj" fmla="val 15240"/>
            </a:avLst>
          </a:prstGeom>
          <a:solidFill>
            <a:srgbClr val="033779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8573859" y="1162737"/>
            <a:ext cx="3374678" cy="426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000" b="1" dirty="0" smtClean="0">
                <a:ln w="0"/>
                <a:solidFill>
                  <a:srgbClr val="033779"/>
                </a:solidFill>
                <a:latin typeface="Century Gothic" panose="020B0502020202020204" pitchFamily="34" charset="0"/>
              </a:rPr>
              <a:t>VLCC</a:t>
            </a:r>
            <a:endParaRPr lang="en-US" sz="2000" b="1" cap="none" spc="0" dirty="0">
              <a:ln w="0"/>
              <a:solidFill>
                <a:srgbClr val="033779"/>
              </a:solidFill>
              <a:latin typeface="Century Gothic" panose="020B050202020202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847667" y="4002741"/>
            <a:ext cx="21751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33779"/>
                </a:solidFill>
                <a:latin typeface="Century Gothic" panose="020B0502020202020204" pitchFamily="34" charset="0"/>
              </a:rPr>
              <a:t>Pay </a:t>
            </a:r>
            <a:r>
              <a:rPr lang="en-US" sz="1400" dirty="0" smtClean="0">
                <a:solidFill>
                  <a:srgbClr val="033779"/>
                </a:solidFill>
                <a:latin typeface="Century Gothic" panose="020B0502020202020204" pitchFamily="34" charset="0"/>
              </a:rPr>
              <a:t>month </a:t>
            </a:r>
          </a:p>
          <a:p>
            <a:pPr algn="r"/>
            <a:r>
              <a:rPr lang="en-US" sz="1400" dirty="0" smtClean="0">
                <a:solidFill>
                  <a:srgbClr val="033779"/>
                </a:solidFill>
                <a:latin typeface="Century Gothic" panose="020B0502020202020204" pitchFamily="34" charset="0"/>
              </a:rPr>
              <a:t>operational Expenses</a:t>
            </a:r>
          </a:p>
          <a:p>
            <a:pPr algn="r"/>
            <a:endParaRPr lang="en-US" sz="1400" b="1" dirty="0" smtClean="0">
              <a:solidFill>
                <a:srgbClr val="033779"/>
              </a:solidFill>
              <a:latin typeface="Century Gothic" panose="020B0502020202020204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8035540" y="2221541"/>
            <a:ext cx="1948422" cy="327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solidFill>
                  <a:srgbClr val="033779"/>
                </a:solidFill>
                <a:latin typeface="Century Gothic" panose="020B0502020202020204" pitchFamily="34" charset="0"/>
              </a:rPr>
              <a:t>WORKING CAPITAL</a:t>
            </a:r>
            <a:endParaRPr lang="en-US" sz="1400" b="1" dirty="0">
              <a:solidFill>
                <a:srgbClr val="033779"/>
              </a:solidFill>
              <a:latin typeface="Century Gothic" panose="020B0502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924034" y="2589531"/>
            <a:ext cx="2059928" cy="3277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33779"/>
                </a:solidFill>
                <a:latin typeface="Century Gothic" panose="020B0502020202020204" pitchFamily="34" charset="0"/>
              </a:rPr>
              <a:t>Manage the center</a:t>
            </a:r>
          </a:p>
        </p:txBody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10022863" y="1937064"/>
            <a:ext cx="1344543" cy="1223071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10116224" y="3812328"/>
            <a:ext cx="1560140" cy="1201338"/>
          </a:xfrm>
          <a:prstGeom prst="rect">
            <a:avLst/>
          </a:prstGeom>
        </p:spPr>
      </p:pic>
      <p:sp>
        <p:nvSpPr>
          <p:cNvPr id="124" name="Chevron 123"/>
          <p:cNvSpPr/>
          <p:nvPr/>
        </p:nvSpPr>
        <p:spPr>
          <a:xfrm>
            <a:off x="60470" y="1625485"/>
            <a:ext cx="4720679" cy="4194748"/>
          </a:xfrm>
          <a:prstGeom prst="chevron">
            <a:avLst>
              <a:gd name="adj" fmla="val 15240"/>
            </a:avLst>
          </a:prstGeom>
          <a:solidFill>
            <a:schemeClr val="bg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1352656" y="3833298"/>
            <a:ext cx="1057741" cy="9738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2515130" y="3833298"/>
            <a:ext cx="1057741" cy="9738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2466314" y="2641547"/>
            <a:ext cx="2103135" cy="78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B</a:t>
            </a:r>
            <a:r>
              <a:rPr lang="en-US" sz="1400" dirty="0" smtClean="0">
                <a:latin typeface="Century Gothic" panose="020B0502020202020204" pitchFamily="34" charset="0"/>
              </a:rPr>
              <a:t>uild the center </a:t>
            </a:r>
          </a:p>
          <a:p>
            <a:r>
              <a:rPr lang="en-US" sz="1400" dirty="0" smtClean="0">
                <a:latin typeface="Century Gothic" panose="020B0502020202020204" pitchFamily="34" charset="0"/>
              </a:rPr>
              <a:t>Buy equipment </a:t>
            </a:r>
          </a:p>
          <a:p>
            <a:r>
              <a:rPr lang="en-US" sz="1400" dirty="0" smtClean="0">
                <a:latin typeface="Century Gothic" panose="020B0502020202020204" pitchFamily="34" charset="0"/>
              </a:rPr>
              <a:t>Set up the business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2466314" y="2299936"/>
            <a:ext cx="2091349" cy="327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575859"/>
                </a:solidFill>
                <a:latin typeface="Century Gothic" panose="020B0502020202020204" pitchFamily="34" charset="0"/>
              </a:rPr>
              <a:t>BUILD UP CAPITAL</a:t>
            </a:r>
            <a:endParaRPr lang="en-US" sz="1400" b="1" dirty="0">
              <a:solidFill>
                <a:srgbClr val="575859"/>
              </a:solidFill>
              <a:latin typeface="Century Gothic" panose="020B0502020202020204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670925" y="4995755"/>
            <a:ext cx="3188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Century Gothic" panose="020B0502020202020204" pitchFamily="34" charset="0"/>
              </a:rPr>
              <a:t>Pay only Initial buildup Capital</a:t>
            </a:r>
          </a:p>
          <a:p>
            <a:pPr algn="ctr"/>
            <a:r>
              <a:rPr lang="en-US" sz="1600" b="1" dirty="0" smtClean="0">
                <a:latin typeface="Century Gothic" panose="020B0502020202020204" pitchFamily="34" charset="0"/>
              </a:rPr>
              <a:t>Receive monthly Returns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1408170" y="3977885"/>
            <a:ext cx="9868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5859"/>
                </a:solidFill>
                <a:latin typeface="Century Gothic" panose="020B0502020202020204" pitchFamily="34" charset="0"/>
              </a:rPr>
              <a:t>%</a:t>
            </a:r>
            <a:endParaRPr lang="en-US" sz="1400" b="1" dirty="0">
              <a:solidFill>
                <a:srgbClr val="575859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400" dirty="0" smtClean="0">
                <a:solidFill>
                  <a:srgbClr val="575859"/>
                </a:solidFill>
                <a:latin typeface="Century Gothic" panose="020B0502020202020204" pitchFamily="34" charset="0"/>
              </a:rPr>
              <a:t>on Sales</a:t>
            </a:r>
            <a:endParaRPr lang="en-US" sz="1400" dirty="0">
              <a:solidFill>
                <a:srgbClr val="575859"/>
              </a:solidFill>
              <a:latin typeface="Century Gothic" panose="020B0502020202020204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2526070" y="3996093"/>
            <a:ext cx="103586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5859"/>
                </a:solidFill>
                <a:latin typeface="Century Gothic" panose="020B0502020202020204" pitchFamily="34" charset="0"/>
              </a:rPr>
              <a:t>%</a:t>
            </a:r>
            <a:endParaRPr lang="en-US" sz="1400" b="1" dirty="0">
              <a:solidFill>
                <a:srgbClr val="575859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400" dirty="0">
                <a:solidFill>
                  <a:srgbClr val="575859"/>
                </a:solidFill>
                <a:latin typeface="Century Gothic" panose="020B0502020202020204" pitchFamily="34" charset="0"/>
              </a:rPr>
              <a:t>on </a:t>
            </a:r>
            <a:r>
              <a:rPr lang="en-US" sz="1400" dirty="0" smtClean="0">
                <a:solidFill>
                  <a:srgbClr val="575859"/>
                </a:solidFill>
                <a:latin typeface="Century Gothic" panose="020B0502020202020204" pitchFamily="34" charset="0"/>
              </a:rPr>
              <a:t>Profits*</a:t>
            </a:r>
            <a:endParaRPr lang="en-US" sz="1400" dirty="0">
              <a:solidFill>
                <a:srgbClr val="575859"/>
              </a:solidFill>
              <a:latin typeface="Century Gothic" panose="020B0502020202020204" pitchFamily="34" charset="0"/>
            </a:endParaRPr>
          </a:p>
        </p:txBody>
      </p:sp>
      <p:sp>
        <p:nvSpPr>
          <p:cNvPr id="134" name="Chevron 133"/>
          <p:cNvSpPr/>
          <p:nvPr/>
        </p:nvSpPr>
        <p:spPr>
          <a:xfrm rot="16200000" flipH="1">
            <a:off x="1782826" y="4396329"/>
            <a:ext cx="197403" cy="380280"/>
          </a:xfrm>
          <a:prstGeom prst="chevron">
            <a:avLst>
              <a:gd name="adj" fmla="val 7721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5" name="Chevron 134"/>
          <p:cNvSpPr/>
          <p:nvPr/>
        </p:nvSpPr>
        <p:spPr>
          <a:xfrm rot="16200000" flipH="1">
            <a:off x="2956223" y="4396329"/>
            <a:ext cx="197403" cy="380280"/>
          </a:xfrm>
          <a:prstGeom prst="chevron">
            <a:avLst>
              <a:gd name="adj" fmla="val 7721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0" y="1162737"/>
            <a:ext cx="3606464" cy="426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1" dirty="0" smtClean="0">
                <a:ln w="0"/>
                <a:solidFill>
                  <a:srgbClr val="575859"/>
                </a:solidFill>
                <a:latin typeface="Century Gothic" panose="020B0502020202020204" pitchFamily="34" charset="0"/>
              </a:rPr>
              <a:t>PARTNER</a:t>
            </a:r>
            <a:endParaRPr lang="en-US" sz="2000" b="1" cap="none" spc="0" dirty="0">
              <a:ln w="0"/>
              <a:solidFill>
                <a:srgbClr val="57585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345" y="2359943"/>
            <a:ext cx="830634" cy="1052725"/>
          </a:xfrm>
          <a:prstGeom prst="rect">
            <a:avLst/>
          </a:prstGeom>
        </p:spPr>
      </p:pic>
      <p:sp>
        <p:nvSpPr>
          <p:cNvPr id="142" name="TextBox 141"/>
          <p:cNvSpPr txBox="1"/>
          <p:nvPr/>
        </p:nvSpPr>
        <p:spPr>
          <a:xfrm>
            <a:off x="842584" y="5540802"/>
            <a:ext cx="281989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  <a:latin typeface="Century Gothic" charset="0"/>
                <a:ea typeface="Century Gothic" charset="0"/>
                <a:cs typeface="Century Gothic" charset="0"/>
              </a:rPr>
              <a:t>*You don’t pay for Loss, if any!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45440" y="1761130"/>
            <a:ext cx="2552393" cy="4186041"/>
            <a:chOff x="4845440" y="1340217"/>
            <a:chExt cx="2552393" cy="4186041"/>
          </a:xfrm>
        </p:grpSpPr>
        <p:grpSp>
          <p:nvGrpSpPr>
            <p:cNvPr id="139" name="Group 138"/>
            <p:cNvGrpSpPr/>
            <p:nvPr/>
          </p:nvGrpSpPr>
          <p:grpSpPr>
            <a:xfrm>
              <a:off x="4845440" y="1340217"/>
              <a:ext cx="2552393" cy="2050113"/>
              <a:chOff x="4814451" y="2445812"/>
              <a:chExt cx="2552393" cy="2050113"/>
            </a:xfrm>
          </p:grpSpPr>
          <p:sp>
            <p:nvSpPr>
              <p:cNvPr id="140" name="TextBox 139"/>
              <p:cNvSpPr txBox="1"/>
              <p:nvPr/>
            </p:nvSpPr>
            <p:spPr>
              <a:xfrm>
                <a:off x="4844852" y="2445812"/>
                <a:ext cx="2521992" cy="56307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F46F21"/>
                    </a:solidFill>
                    <a:latin typeface="Century Gothic" panose="020B0502020202020204" pitchFamily="34" charset="0"/>
                  </a:rPr>
                  <a:t>VLCC </a:t>
                </a:r>
                <a:br>
                  <a:rPr lang="en-US" sz="2000" dirty="0" smtClean="0">
                    <a:solidFill>
                      <a:srgbClr val="F46F21"/>
                    </a:solidFill>
                    <a:latin typeface="Century Gothic" panose="020B0502020202020204" pitchFamily="34" charset="0"/>
                  </a:rPr>
                </a:br>
                <a:r>
                  <a:rPr lang="en-US" sz="2000" dirty="0" smtClean="0">
                    <a:solidFill>
                      <a:srgbClr val="F46F21"/>
                    </a:solidFill>
                    <a:latin typeface="Century Gothic" panose="020B0502020202020204" pitchFamily="34" charset="0"/>
                  </a:rPr>
                  <a:t>WELLNESS CENTER</a:t>
                </a:r>
                <a:endParaRPr lang="en-US" sz="2000" dirty="0">
                  <a:solidFill>
                    <a:srgbClr val="F46F21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14451" y="3205135"/>
                <a:ext cx="2541688" cy="1290790"/>
              </a:xfrm>
              <a:prstGeom prst="rect">
                <a:avLst/>
              </a:prstGeom>
            </p:spPr>
          </p:pic>
        </p:grpSp>
        <p:sp>
          <p:nvSpPr>
            <p:cNvPr id="143" name="TextBox 142"/>
            <p:cNvSpPr txBox="1"/>
            <p:nvPr/>
          </p:nvSpPr>
          <p:spPr>
            <a:xfrm>
              <a:off x="4874512" y="3489399"/>
              <a:ext cx="2521992" cy="56307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rgbClr val="F46F21"/>
                  </a:solidFill>
                  <a:latin typeface="Century Gothic" panose="020B0502020202020204" pitchFamily="34" charset="0"/>
                </a:rPr>
                <a:t>VLCC Institute</a:t>
              </a:r>
              <a:endParaRPr lang="en-US" sz="2000" dirty="0">
                <a:solidFill>
                  <a:srgbClr val="F46F2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44" name="Picture 2" descr="Image result for college clipart.pn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055857" y="3956555"/>
              <a:ext cx="2283958" cy="1569703"/>
            </a:xfrm>
            <a:prstGeom prst="rect">
              <a:avLst/>
            </a:prstGeom>
            <a:noFill/>
          </p:spPr>
        </p:pic>
      </p:grpSp>
      <p:sp>
        <p:nvSpPr>
          <p:cNvPr id="3" name="Rectangle 2"/>
          <p:cNvSpPr/>
          <p:nvPr/>
        </p:nvSpPr>
        <p:spPr>
          <a:xfrm>
            <a:off x="3416670" y="732624"/>
            <a:ext cx="5370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Countries where VLCC </a:t>
            </a:r>
            <a:r>
              <a:rPr lang="en-US" dirty="0" smtClean="0">
                <a:latin typeface="Century Gothic" panose="020B0502020202020204" pitchFamily="34" charset="0"/>
              </a:rPr>
              <a:t>has </a:t>
            </a:r>
            <a:r>
              <a:rPr lang="en-US" dirty="0">
                <a:latin typeface="Century Gothic" panose="020B0502020202020204" pitchFamily="34" charset="0"/>
              </a:rPr>
              <a:t>existing operations </a:t>
            </a:r>
          </a:p>
        </p:txBody>
      </p:sp>
    </p:spTree>
    <p:extLst>
      <p:ext uri="{BB962C8B-B14F-4D97-AF65-F5344CB8AC3E}">
        <p14:creationId xmlns:p14="http://schemas.microsoft.com/office/powerpoint/2010/main" val="273707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03" grpId="0"/>
      <p:bldP spid="104" grpId="0"/>
      <p:bldP spid="105" grpId="0"/>
      <p:bldP spid="120" grpId="0"/>
      <p:bldP spid="124" grpId="0" animBg="1"/>
      <p:bldP spid="125" grpId="0" animBg="1"/>
      <p:bldP spid="126" grpId="0" animBg="1"/>
      <p:bldP spid="128" grpId="0"/>
      <p:bldP spid="129" grpId="0"/>
      <p:bldP spid="130" grpId="0"/>
      <p:bldP spid="131" grpId="0"/>
      <p:bldP spid="132" grpId="0"/>
      <p:bldP spid="134" grpId="0" animBg="1"/>
      <p:bldP spid="135" grpId="0" animBg="1"/>
      <p:bldP spid="137" grpId="0"/>
      <p:bldP spid="1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75859" y="457200"/>
            <a:ext cx="11585713" cy="446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90600" y="0"/>
            <a:ext cx="1120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Business Model Matrix – WELLNESS CENTER</a:t>
            </a:r>
            <a:endParaRPr lang="en-US" sz="20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Parallelogram 7"/>
          <p:cNvSpPr/>
          <p:nvPr/>
        </p:nvSpPr>
        <p:spPr>
          <a:xfrm>
            <a:off x="0" y="-6626"/>
            <a:ext cx="457200" cy="61622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455" b="56848" l="19451" r="78196">
                        <a14:foregroundMark x1="64157" y1="51030" x2="64157" y2="51030"/>
                        <a14:foregroundMark x1="40941" y1="48970" x2="40941" y2="48970"/>
                        <a14:foregroundMark x1="31608" y1="51455" x2="31608" y2="51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" t="39619" r="-247" b="41143"/>
          <a:stretch/>
        </p:blipFill>
        <p:spPr>
          <a:xfrm>
            <a:off x="10348965" y="9941"/>
            <a:ext cx="1836409" cy="457199"/>
          </a:xfrm>
          <a:prstGeom prst="rect">
            <a:avLst/>
          </a:prstGeom>
        </p:spPr>
      </p:pic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168269"/>
              </p:ext>
            </p:extLst>
          </p:nvPr>
        </p:nvGraphicFramePr>
        <p:xfrm>
          <a:off x="8371106" y="2845059"/>
          <a:ext cx="153035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35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4472C4"/>
                          </a:solidFill>
                          <a:latin typeface="Century Gothic" panose="020B0502020202020204" pitchFamily="34" charset="0"/>
                        </a:rPr>
                        <a:t>28%</a:t>
                      </a:r>
                      <a:r>
                        <a:rPr lang="en-US" sz="1600" b="0" baseline="0" dirty="0" smtClean="0">
                          <a:solidFill>
                            <a:srgbClr val="4472C4"/>
                          </a:solidFill>
                          <a:latin typeface="Century Gothic" panose="020B0502020202020204" pitchFamily="34" charset="0"/>
                        </a:rPr>
                        <a:t> - 34%</a:t>
                      </a:r>
                      <a:endParaRPr lang="en-US" sz="1600" b="0" dirty="0">
                        <a:solidFill>
                          <a:srgbClr val="4472C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915607"/>
              </p:ext>
            </p:extLst>
          </p:nvPr>
        </p:nvGraphicFramePr>
        <p:xfrm>
          <a:off x="8371106" y="3330376"/>
          <a:ext cx="153035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35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B627A6"/>
                          </a:solidFill>
                          <a:latin typeface="Century Gothic" panose="020B0502020202020204" pitchFamily="34" charset="0"/>
                        </a:rPr>
                        <a:t>28 –36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803535"/>
              </p:ext>
            </p:extLst>
          </p:nvPr>
        </p:nvGraphicFramePr>
        <p:xfrm>
          <a:off x="8371105" y="2393288"/>
          <a:ext cx="221738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381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A1AF"/>
                          </a:solidFill>
                          <a:latin typeface="Century Gothic" panose="020B0502020202020204" pitchFamily="34" charset="0"/>
                        </a:rPr>
                        <a:t>AED&gt;2.3 Million 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334827"/>
              </p:ext>
            </p:extLst>
          </p:nvPr>
        </p:nvGraphicFramePr>
        <p:xfrm>
          <a:off x="8313050" y="4286496"/>
          <a:ext cx="30607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7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BF9000"/>
                          </a:solidFill>
                          <a:latin typeface="Century Gothic" panose="020B0502020202020204" pitchFamily="34" charset="0"/>
                        </a:rPr>
                        <a:t>NA</a:t>
                      </a:r>
                      <a:endParaRPr lang="en-US" sz="1600" b="0" dirty="0">
                        <a:solidFill>
                          <a:srgbClr val="BF9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783382"/>
              </p:ext>
            </p:extLst>
          </p:nvPr>
        </p:nvGraphicFramePr>
        <p:xfrm>
          <a:off x="716650" y="2845059"/>
          <a:ext cx="30607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7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4472C4"/>
                          </a:solidFill>
                          <a:latin typeface="Century Gothic" panose="020B0502020202020204" pitchFamily="34" charset="0"/>
                        </a:rPr>
                        <a:t>28</a:t>
                      </a:r>
                      <a:r>
                        <a:rPr lang="en-US" sz="1600" b="0" baseline="0" dirty="0" smtClean="0">
                          <a:solidFill>
                            <a:srgbClr val="4472C4"/>
                          </a:solidFill>
                          <a:latin typeface="Century Gothic" panose="020B0502020202020204" pitchFamily="34" charset="0"/>
                        </a:rPr>
                        <a:t>% -34%</a:t>
                      </a:r>
                      <a:endParaRPr lang="en-US" sz="1600" b="0" dirty="0">
                        <a:solidFill>
                          <a:srgbClr val="4472C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631227"/>
              </p:ext>
            </p:extLst>
          </p:nvPr>
        </p:nvGraphicFramePr>
        <p:xfrm>
          <a:off x="716650" y="3330376"/>
          <a:ext cx="30607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7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B627A6"/>
                          </a:solidFill>
                          <a:latin typeface="Century Gothic" panose="020B0502020202020204" pitchFamily="34" charset="0"/>
                        </a:rPr>
                        <a:t>28 – 36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125264"/>
              </p:ext>
            </p:extLst>
          </p:nvPr>
        </p:nvGraphicFramePr>
        <p:xfrm>
          <a:off x="716650" y="2393288"/>
          <a:ext cx="30607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7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A1AF"/>
                          </a:solidFill>
                          <a:latin typeface="Century Gothic" panose="020B0502020202020204" pitchFamily="34" charset="0"/>
                        </a:rPr>
                        <a:t>USD. 300,000</a:t>
                      </a:r>
                      <a:r>
                        <a:rPr lang="en-US" sz="1600" b="0" baseline="0" dirty="0" smtClean="0">
                          <a:solidFill>
                            <a:srgbClr val="00A1AF"/>
                          </a:solidFill>
                          <a:latin typeface="Century Gothic" panose="020B0502020202020204" pitchFamily="34" charset="0"/>
                        </a:rPr>
                        <a:t> to 900,000</a:t>
                      </a:r>
                      <a:endParaRPr lang="en-US" sz="1600" b="0" dirty="0" smtClean="0">
                        <a:solidFill>
                          <a:srgbClr val="00A1A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012079"/>
              </p:ext>
            </p:extLst>
          </p:nvPr>
        </p:nvGraphicFramePr>
        <p:xfrm>
          <a:off x="716650" y="4301010"/>
          <a:ext cx="30607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7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BF9000"/>
                          </a:solidFill>
                          <a:latin typeface="Century Gothic" panose="020B0502020202020204" pitchFamily="34" charset="0"/>
                        </a:rPr>
                        <a:t>12.5 %</a:t>
                      </a:r>
                      <a:endParaRPr lang="en-US" sz="1600" b="0" dirty="0">
                        <a:solidFill>
                          <a:srgbClr val="BF9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" name="Oval 70">
            <a:extLst>
              <a:ext uri="{FF2B5EF4-FFF2-40B4-BE49-F238E27FC236}">
                <a16:creationId xmlns="" xmlns:a16="http://schemas.microsoft.com/office/drawing/2014/main" xmlns:lc="http://schemas.openxmlformats.org/drawingml/2006/lockedCanvas" id="{96ACFC85-5007-4038-8688-4868B38587D1}"/>
              </a:ext>
            </a:extLst>
          </p:cNvPr>
          <p:cNvSpPr/>
          <p:nvPr/>
        </p:nvSpPr>
        <p:spPr>
          <a:xfrm>
            <a:off x="7784137" y="1964436"/>
            <a:ext cx="237005" cy="2370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xmlns:lc="http://schemas.openxmlformats.org/drawingml/2006/lockedCanvas" id="{45796F69-D836-4C00-B241-DA158845053F}"/>
              </a:ext>
            </a:extLst>
          </p:cNvPr>
          <p:cNvSpPr/>
          <p:nvPr/>
        </p:nvSpPr>
        <p:spPr>
          <a:xfrm>
            <a:off x="7784137" y="2883691"/>
            <a:ext cx="237005" cy="2370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xmlns:lc="http://schemas.openxmlformats.org/drawingml/2006/lockedCanvas" id="{9FE6A796-476C-4211-9FF9-261D99D10C2B}"/>
              </a:ext>
            </a:extLst>
          </p:cNvPr>
          <p:cNvSpPr/>
          <p:nvPr/>
        </p:nvSpPr>
        <p:spPr>
          <a:xfrm>
            <a:off x="7784137" y="3414839"/>
            <a:ext cx="237005" cy="237005"/>
          </a:xfrm>
          <a:prstGeom prst="ellipse">
            <a:avLst/>
          </a:prstGeom>
          <a:solidFill>
            <a:srgbClr val="B62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xmlns:lc="http://schemas.openxmlformats.org/drawingml/2006/lockedCanvas" id="{9FE6A796-476C-4211-9FF9-261D99D10C2B}"/>
              </a:ext>
            </a:extLst>
          </p:cNvPr>
          <p:cNvSpPr/>
          <p:nvPr/>
        </p:nvSpPr>
        <p:spPr>
          <a:xfrm>
            <a:off x="7784137" y="2474971"/>
            <a:ext cx="237005" cy="237005"/>
          </a:xfrm>
          <a:prstGeom prst="ellipse">
            <a:avLst/>
          </a:prstGeom>
          <a:solidFill>
            <a:srgbClr val="00A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xmlns:lc="http://schemas.openxmlformats.org/drawingml/2006/lockedCanvas" id="{9FE6A796-476C-4211-9FF9-261D99D10C2B}"/>
              </a:ext>
            </a:extLst>
          </p:cNvPr>
          <p:cNvSpPr/>
          <p:nvPr/>
        </p:nvSpPr>
        <p:spPr>
          <a:xfrm>
            <a:off x="7784137" y="4375196"/>
            <a:ext cx="237005" cy="23700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xmlns:lc="http://schemas.openxmlformats.org/drawingml/2006/lockedCanvas" id="{96ACFC85-5007-4038-8688-4868B38587D1}"/>
              </a:ext>
            </a:extLst>
          </p:cNvPr>
          <p:cNvSpPr/>
          <p:nvPr/>
        </p:nvSpPr>
        <p:spPr>
          <a:xfrm>
            <a:off x="4094132" y="1964436"/>
            <a:ext cx="237005" cy="2370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="" xmlns:a16="http://schemas.microsoft.com/office/drawing/2014/main" xmlns:lc="http://schemas.openxmlformats.org/drawingml/2006/lockedCanvas" id="{45796F69-D836-4C00-B241-DA158845053F}"/>
              </a:ext>
            </a:extLst>
          </p:cNvPr>
          <p:cNvSpPr/>
          <p:nvPr/>
        </p:nvSpPr>
        <p:spPr>
          <a:xfrm>
            <a:off x="4094132" y="2883691"/>
            <a:ext cx="237005" cy="2370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="" xmlns:a16="http://schemas.microsoft.com/office/drawing/2014/main" xmlns:lc="http://schemas.openxmlformats.org/drawingml/2006/lockedCanvas" id="{9FE6A796-476C-4211-9FF9-261D99D10C2B}"/>
              </a:ext>
            </a:extLst>
          </p:cNvPr>
          <p:cNvSpPr/>
          <p:nvPr/>
        </p:nvSpPr>
        <p:spPr>
          <a:xfrm>
            <a:off x="4094132" y="3414839"/>
            <a:ext cx="237005" cy="237005"/>
          </a:xfrm>
          <a:prstGeom prst="ellipse">
            <a:avLst/>
          </a:prstGeom>
          <a:solidFill>
            <a:srgbClr val="B62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="" xmlns:a16="http://schemas.microsoft.com/office/drawing/2014/main" xmlns:lc="http://schemas.openxmlformats.org/drawingml/2006/lockedCanvas" id="{9FE6A796-476C-4211-9FF9-261D99D10C2B}"/>
              </a:ext>
            </a:extLst>
          </p:cNvPr>
          <p:cNvSpPr/>
          <p:nvPr/>
        </p:nvSpPr>
        <p:spPr>
          <a:xfrm>
            <a:off x="4094132" y="2474971"/>
            <a:ext cx="237005" cy="237005"/>
          </a:xfrm>
          <a:prstGeom prst="ellipse">
            <a:avLst/>
          </a:prstGeom>
          <a:solidFill>
            <a:srgbClr val="00A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xmlns:lc="http://schemas.openxmlformats.org/drawingml/2006/lockedCanvas" id="{9FE6A796-476C-4211-9FF9-261D99D10C2B}"/>
              </a:ext>
            </a:extLst>
          </p:cNvPr>
          <p:cNvSpPr/>
          <p:nvPr/>
        </p:nvSpPr>
        <p:spPr>
          <a:xfrm>
            <a:off x="4094132" y="4375196"/>
            <a:ext cx="237005" cy="23700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8021142" y="2082464"/>
            <a:ext cx="291908" cy="94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8013750" y="3001719"/>
            <a:ext cx="291908" cy="94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8021142" y="3532867"/>
            <a:ext cx="291908" cy="94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8013750" y="2592999"/>
            <a:ext cx="291908" cy="94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8021142" y="4493224"/>
            <a:ext cx="291908" cy="94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rot="10800000">
            <a:off x="3797425" y="4493224"/>
            <a:ext cx="291908" cy="94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rot="10800000">
            <a:off x="3797424" y="2592999"/>
            <a:ext cx="291908" cy="94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10800000">
            <a:off x="3797422" y="3532867"/>
            <a:ext cx="291908" cy="94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rot="10800000">
            <a:off x="3802224" y="3001719"/>
            <a:ext cx="291908" cy="94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10800000">
            <a:off x="3797422" y="2082464"/>
            <a:ext cx="291908" cy="94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4931304" y="1854256"/>
            <a:ext cx="22910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ED7D31"/>
                </a:solidFill>
                <a:latin typeface="Century Gothic" panose="020B0502020202020204" pitchFamily="34" charset="0"/>
              </a:rPr>
              <a:t>Area Required </a:t>
            </a:r>
            <a:r>
              <a:rPr lang="en-US" sz="1600" b="1" dirty="0" err="1" smtClean="0">
                <a:solidFill>
                  <a:srgbClr val="ED7D31"/>
                </a:solidFill>
                <a:latin typeface="Century Gothic" panose="020B0502020202020204" pitchFamily="34" charset="0"/>
              </a:rPr>
              <a:t>Sq.Mtr</a:t>
            </a:r>
            <a:endParaRPr lang="en-US" sz="16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296789" y="2845059"/>
            <a:ext cx="15600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472C4"/>
                </a:solidFill>
                <a:latin typeface="Century Gothic" panose="020B0502020202020204" pitchFamily="34" charset="0"/>
              </a:rPr>
              <a:t>Rate of Return</a:t>
            </a:r>
            <a:endParaRPr lang="en-US" sz="16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4726121" y="3348201"/>
            <a:ext cx="27013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B627A6"/>
                </a:solidFill>
                <a:latin typeface="Century Gothic" panose="020B0502020202020204" pitchFamily="34" charset="0"/>
              </a:rPr>
              <a:t>Payback Period* (month)</a:t>
            </a:r>
            <a:endParaRPr lang="en-US" sz="1600" b="1" dirty="0">
              <a:solidFill>
                <a:srgbClr val="B627A6"/>
              </a:solidFill>
              <a:latin typeface="Century Gothic" panose="020B0502020202020204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058746" y="2417473"/>
            <a:ext cx="20361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A1AF"/>
                </a:solidFill>
                <a:latin typeface="Century Gothic" panose="020B0502020202020204" pitchFamily="34" charset="0"/>
              </a:rPr>
              <a:t>Initial Investment**</a:t>
            </a:r>
            <a:endParaRPr lang="en-US" sz="1600" b="1" dirty="0">
              <a:solidFill>
                <a:srgbClr val="00A1AF"/>
              </a:solidFill>
              <a:latin typeface="Century Gothic" panose="020B0502020202020204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4803865" y="4305134"/>
            <a:ext cx="25458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BF9000"/>
                </a:solidFill>
                <a:latin typeface="Century Gothic" panose="020B0502020202020204" pitchFamily="34" charset="0"/>
              </a:rPr>
              <a:t>VLCC Royalty (monthly)</a:t>
            </a:r>
            <a:endParaRPr lang="en-US" sz="1600" b="1" dirty="0">
              <a:solidFill>
                <a:srgbClr val="BF9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>
            <a:off x="223920" y="2337410"/>
            <a:ext cx="11585713" cy="4465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223919" y="3236503"/>
            <a:ext cx="11585713" cy="4465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223918" y="3751255"/>
            <a:ext cx="11585713" cy="4465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175858" y="2800966"/>
            <a:ext cx="11585713" cy="4465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" name="Table 183"/>
          <p:cNvGraphicFramePr>
            <a:graphicFrameLocks noGrp="1"/>
          </p:cNvGraphicFramePr>
          <p:nvPr>
            <p:extLst/>
          </p:nvPr>
        </p:nvGraphicFramePr>
        <p:xfrm>
          <a:off x="8313050" y="4826780"/>
          <a:ext cx="30607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7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3 %</a:t>
                      </a:r>
                      <a:r>
                        <a:rPr lang="en-US" sz="1600" b="0" baseline="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 of Sales &amp; 30 % of profits</a:t>
                      </a:r>
                      <a:endParaRPr lang="en-US" sz="1600" b="0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6" name="Table 1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941919"/>
              </p:ext>
            </p:extLst>
          </p:nvPr>
        </p:nvGraphicFramePr>
        <p:xfrm>
          <a:off x="716650" y="4821700"/>
          <a:ext cx="30607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7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Profit/Loss</a:t>
                      </a:r>
                      <a:r>
                        <a:rPr lang="en-US" sz="1600" b="0" baseline="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 of center</a:t>
                      </a:r>
                      <a:endParaRPr lang="en-US" sz="1600" b="0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8" name="Oval 187">
            <a:extLst>
              <a:ext uri="{FF2B5EF4-FFF2-40B4-BE49-F238E27FC236}">
                <a16:creationId xmlns="" xmlns:a16="http://schemas.microsoft.com/office/drawing/2014/main" xmlns:lc="http://schemas.openxmlformats.org/drawingml/2006/lockedCanvas" id="{9FE6A796-476C-4211-9FF9-261D99D10C2B}"/>
              </a:ext>
            </a:extLst>
          </p:cNvPr>
          <p:cNvSpPr/>
          <p:nvPr/>
        </p:nvSpPr>
        <p:spPr>
          <a:xfrm>
            <a:off x="7784137" y="4872878"/>
            <a:ext cx="237005" cy="23700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="" xmlns:a16="http://schemas.microsoft.com/office/drawing/2014/main" xmlns:lc="http://schemas.openxmlformats.org/drawingml/2006/lockedCanvas" id="{9FE6A796-476C-4211-9FF9-261D99D10C2B}"/>
              </a:ext>
            </a:extLst>
          </p:cNvPr>
          <p:cNvSpPr/>
          <p:nvPr/>
        </p:nvSpPr>
        <p:spPr>
          <a:xfrm>
            <a:off x="4094132" y="4872878"/>
            <a:ext cx="237005" cy="23700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92" name="Straight Arrow Connector 191"/>
          <p:cNvCxnSpPr/>
          <p:nvPr/>
        </p:nvCxnSpPr>
        <p:spPr>
          <a:xfrm>
            <a:off x="8013750" y="4990906"/>
            <a:ext cx="291908" cy="94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 rot="10800000">
            <a:off x="3797423" y="4990906"/>
            <a:ext cx="291908" cy="94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Rectangle 195"/>
          <p:cNvSpPr/>
          <p:nvPr/>
        </p:nvSpPr>
        <p:spPr>
          <a:xfrm>
            <a:off x="4668410" y="4821482"/>
            <a:ext cx="28167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Partner’s Returns (monthly)</a:t>
            </a:r>
            <a:endParaRPr lang="en-US" sz="1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98" name="Straight Connector 197"/>
          <p:cNvCxnSpPr/>
          <p:nvPr/>
        </p:nvCxnSpPr>
        <p:spPr>
          <a:xfrm>
            <a:off x="223917" y="4701296"/>
            <a:ext cx="11585713" cy="4465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032999"/>
              </p:ext>
            </p:extLst>
          </p:nvPr>
        </p:nvGraphicFramePr>
        <p:xfrm>
          <a:off x="8305658" y="1178989"/>
          <a:ext cx="306809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8091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 smtClean="0">
                          <a:latin typeface="Century Gothic" panose="020B0502020202020204" pitchFamily="34" charset="0"/>
                        </a:rPr>
                        <a:t>JVP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2" name="Table 2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595637"/>
              </p:ext>
            </p:extLst>
          </p:nvPr>
        </p:nvGraphicFramePr>
        <p:xfrm>
          <a:off x="8349261" y="3812117"/>
          <a:ext cx="30607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7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70AD47"/>
                          </a:solidFill>
                          <a:latin typeface="Century Gothic" panose="020B0502020202020204" pitchFamily="34" charset="0"/>
                        </a:rPr>
                        <a:t>Applicable</a:t>
                      </a:r>
                      <a:endParaRPr lang="en-US" sz="1600" b="0" dirty="0">
                        <a:solidFill>
                          <a:srgbClr val="70AD47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3" name="Table 2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252712"/>
              </p:ext>
            </p:extLst>
          </p:nvPr>
        </p:nvGraphicFramePr>
        <p:xfrm>
          <a:off x="752861" y="3797603"/>
          <a:ext cx="30607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7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70AD47"/>
                          </a:solidFill>
                          <a:latin typeface="Century Gothic" panose="020B0502020202020204" pitchFamily="34" charset="0"/>
                        </a:rPr>
                        <a:t>Applicable</a:t>
                      </a:r>
                      <a:endParaRPr lang="en-US" sz="1600" b="0" dirty="0">
                        <a:solidFill>
                          <a:srgbClr val="70AD47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" name="Oval 203">
            <a:extLst>
              <a:ext uri="{FF2B5EF4-FFF2-40B4-BE49-F238E27FC236}">
                <a16:creationId xmlns="" xmlns:a16="http://schemas.microsoft.com/office/drawing/2014/main" xmlns:lc="http://schemas.openxmlformats.org/drawingml/2006/lockedCanvas" id="{51F05F36-1AB5-488A-B787-21ED2444A187}"/>
              </a:ext>
            </a:extLst>
          </p:cNvPr>
          <p:cNvSpPr/>
          <p:nvPr/>
        </p:nvSpPr>
        <p:spPr>
          <a:xfrm>
            <a:off x="7820348" y="3877488"/>
            <a:ext cx="237005" cy="23700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="" xmlns:a16="http://schemas.microsoft.com/office/drawing/2014/main" xmlns:lc="http://schemas.openxmlformats.org/drawingml/2006/lockedCanvas" id="{51F05F36-1AB5-488A-B787-21ED2444A187}"/>
              </a:ext>
            </a:extLst>
          </p:cNvPr>
          <p:cNvSpPr/>
          <p:nvPr/>
        </p:nvSpPr>
        <p:spPr>
          <a:xfrm>
            <a:off x="4130343" y="3877488"/>
            <a:ext cx="237005" cy="23700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206" name="Straight Arrow Connector 205"/>
          <p:cNvCxnSpPr/>
          <p:nvPr/>
        </p:nvCxnSpPr>
        <p:spPr>
          <a:xfrm>
            <a:off x="8029902" y="3995516"/>
            <a:ext cx="291908" cy="94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 rot="10800000">
            <a:off x="3842565" y="3995516"/>
            <a:ext cx="291908" cy="94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Rectangle 207"/>
          <p:cNvSpPr/>
          <p:nvPr/>
        </p:nvSpPr>
        <p:spPr>
          <a:xfrm>
            <a:off x="5428378" y="3806005"/>
            <a:ext cx="13692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70AD47"/>
                </a:solidFill>
                <a:latin typeface="Century Gothic" panose="020B0502020202020204" pitchFamily="34" charset="0"/>
              </a:rPr>
              <a:t>Signup Fees</a:t>
            </a:r>
            <a:endParaRPr lang="en-US" sz="1600" b="1" dirty="0">
              <a:solidFill>
                <a:srgbClr val="70AD47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09" name="Straight Connector 208"/>
          <p:cNvCxnSpPr/>
          <p:nvPr/>
        </p:nvCxnSpPr>
        <p:spPr>
          <a:xfrm>
            <a:off x="260131" y="4231284"/>
            <a:ext cx="11585713" cy="4465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Content Placeholder 2"/>
          <p:cNvSpPr>
            <a:spLocks noGrp="1"/>
          </p:cNvSpPr>
          <p:nvPr>
            <p:ph sz="quarter" idx="1"/>
          </p:nvPr>
        </p:nvSpPr>
        <p:spPr>
          <a:xfrm>
            <a:off x="260131" y="6101394"/>
            <a:ext cx="9728282" cy="71999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  <a:tabLst>
                <a:tab pos="306388" algn="l"/>
              </a:tabLst>
            </a:pPr>
            <a:r>
              <a:rPr lang="en-US" sz="1200" b="1" dirty="0">
                <a:latin typeface="Century Gothic" panose="020B0502020202020204" pitchFamily="34" charset="0"/>
              </a:rPr>
              <a:t>Multi Unit &amp; Country Master Franchisee Options are available </a:t>
            </a:r>
          </a:p>
          <a:p>
            <a:pPr marL="0" indent="0">
              <a:spcBef>
                <a:spcPts val="600"/>
              </a:spcBef>
              <a:buNone/>
              <a:tabLst>
                <a:tab pos="306388" algn="l"/>
              </a:tabLst>
            </a:pPr>
            <a:r>
              <a:rPr lang="en-US" sz="1200" i="1" dirty="0" smtClean="0"/>
              <a:t>* Payback period may change depending </a:t>
            </a:r>
            <a:r>
              <a:rPr lang="en-US" sz="1200" i="1" dirty="0"/>
              <a:t>on center location/</a:t>
            </a:r>
            <a:r>
              <a:rPr lang="en-US" sz="1200" i="1" dirty="0" smtClean="0"/>
              <a:t>area/months </a:t>
            </a:r>
          </a:p>
          <a:p>
            <a:pPr marL="0" indent="0">
              <a:spcBef>
                <a:spcPts val="600"/>
              </a:spcBef>
              <a:buNone/>
              <a:tabLst>
                <a:tab pos="306388" algn="l"/>
              </a:tabLst>
            </a:pPr>
            <a:r>
              <a:rPr lang="en-US" sz="1200" i="1" dirty="0" smtClean="0"/>
              <a:t>** Investment includes signup </a:t>
            </a:r>
            <a:r>
              <a:rPr lang="en-US" sz="1200" i="1" dirty="0"/>
              <a:t>f</a:t>
            </a:r>
            <a:r>
              <a:rPr lang="en-US" sz="1200" i="1" dirty="0" smtClean="0"/>
              <a:t>ees</a:t>
            </a:r>
            <a:r>
              <a:rPr lang="en-US" sz="1200" i="1" dirty="0"/>
              <a:t>, initial </a:t>
            </a:r>
            <a:r>
              <a:rPr lang="en-US" sz="1200" i="1" dirty="0" smtClean="0"/>
              <a:t>visa </a:t>
            </a:r>
            <a:r>
              <a:rPr lang="en-US" sz="1200" i="1" dirty="0"/>
              <a:t>&amp; HR costs, </a:t>
            </a:r>
            <a:r>
              <a:rPr lang="en-US" sz="1200" i="1" dirty="0" smtClean="0"/>
              <a:t>fit</a:t>
            </a:r>
            <a:r>
              <a:rPr lang="en-US" sz="1200" i="1" dirty="0"/>
              <a:t>-outs, e</a:t>
            </a:r>
            <a:r>
              <a:rPr lang="en-US" sz="1200" i="1" dirty="0" smtClean="0"/>
              <a:t>quipment</a:t>
            </a:r>
            <a:r>
              <a:rPr lang="en-US" sz="1200" i="1" dirty="0"/>
              <a:t>, </a:t>
            </a:r>
            <a:r>
              <a:rPr lang="en-US" sz="1200" i="1" dirty="0" smtClean="0"/>
              <a:t>licensing </a:t>
            </a:r>
            <a:r>
              <a:rPr lang="en-US" sz="1200" i="1" dirty="0"/>
              <a:t>and </a:t>
            </a:r>
            <a:r>
              <a:rPr lang="en-US" sz="1200" i="1" dirty="0" smtClean="0"/>
              <a:t>center </a:t>
            </a:r>
            <a:r>
              <a:rPr lang="en-US" sz="1200" i="1" dirty="0"/>
              <a:t>b</a:t>
            </a:r>
            <a:r>
              <a:rPr lang="en-US" sz="1200" i="1" dirty="0" smtClean="0"/>
              <a:t>randing </a:t>
            </a:r>
            <a:endParaRPr lang="en-US" sz="1200" i="1" dirty="0"/>
          </a:p>
        </p:txBody>
      </p:sp>
      <p:pic>
        <p:nvPicPr>
          <p:cNvPr id="9218" name="Picture 2" descr="Image result for parameters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774" y="822559"/>
            <a:ext cx="948425" cy="9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8" name="Tab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779255"/>
              </p:ext>
            </p:extLst>
          </p:nvPr>
        </p:nvGraphicFramePr>
        <p:xfrm>
          <a:off x="8371106" y="1902224"/>
          <a:ext cx="153035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35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ED7D31"/>
                          </a:solidFill>
                          <a:latin typeface="Century Gothic" panose="020B0502020202020204" pitchFamily="34" charset="0"/>
                        </a:rPr>
                        <a:t>450</a:t>
                      </a:r>
                      <a:r>
                        <a:rPr lang="en-US" sz="1600" b="0" baseline="0" dirty="0" smtClean="0">
                          <a:solidFill>
                            <a:srgbClr val="ED7D31"/>
                          </a:solidFill>
                          <a:latin typeface="Century Gothic" panose="020B0502020202020204" pitchFamily="34" charset="0"/>
                        </a:rPr>
                        <a:t> +</a:t>
                      </a:r>
                      <a:endParaRPr lang="en-US" sz="1600" b="0" dirty="0" smtClean="0">
                        <a:solidFill>
                          <a:srgbClr val="ED7D3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9" name="Tab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838801"/>
              </p:ext>
            </p:extLst>
          </p:nvPr>
        </p:nvGraphicFramePr>
        <p:xfrm>
          <a:off x="717184" y="1178989"/>
          <a:ext cx="306809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8091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 smtClean="0">
                          <a:latin typeface="Century Gothic" panose="020B0502020202020204" pitchFamily="34" charset="0"/>
                        </a:rPr>
                        <a:t>FOFO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281011"/>
              </p:ext>
            </p:extLst>
          </p:nvPr>
        </p:nvGraphicFramePr>
        <p:xfrm>
          <a:off x="2283211" y="1938595"/>
          <a:ext cx="153035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35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ED7D31"/>
                          </a:solidFill>
                          <a:latin typeface="Century Gothic" panose="020B0502020202020204" pitchFamily="34" charset="0"/>
                        </a:rPr>
                        <a:t>300</a:t>
                      </a:r>
                      <a:r>
                        <a:rPr lang="en-US" sz="1600" b="0" baseline="0" dirty="0" smtClean="0">
                          <a:solidFill>
                            <a:srgbClr val="ED7D31"/>
                          </a:solidFill>
                          <a:latin typeface="Century Gothic" panose="020B0502020202020204" pitchFamily="34" charset="0"/>
                        </a:rPr>
                        <a:t> +</a:t>
                      </a:r>
                      <a:endParaRPr lang="en-US" sz="1600" b="0" dirty="0" smtClean="0">
                        <a:solidFill>
                          <a:srgbClr val="ED7D3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" name="Picture 8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0312" y="5585179"/>
            <a:ext cx="2541688" cy="129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9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75859" y="457200"/>
            <a:ext cx="11585713" cy="446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90600" y="0"/>
            <a:ext cx="1120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Business Model Matrix – INSTITUTE</a:t>
            </a:r>
            <a:endParaRPr lang="en-US" sz="20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Parallelogram 7"/>
          <p:cNvSpPr/>
          <p:nvPr/>
        </p:nvSpPr>
        <p:spPr>
          <a:xfrm>
            <a:off x="0" y="-6626"/>
            <a:ext cx="457200" cy="61622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455" b="56848" l="19451" r="78196">
                        <a14:foregroundMark x1="64157" y1="51030" x2="64157" y2="51030"/>
                        <a14:foregroundMark x1="40941" y1="48970" x2="40941" y2="48970"/>
                        <a14:foregroundMark x1="31608" y1="51455" x2="31608" y2="51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" t="39619" r="-247" b="41143"/>
          <a:stretch/>
        </p:blipFill>
        <p:spPr>
          <a:xfrm>
            <a:off x="10348965" y="9941"/>
            <a:ext cx="1836409" cy="457199"/>
          </a:xfrm>
          <a:prstGeom prst="rect">
            <a:avLst/>
          </a:prstGeom>
        </p:spPr>
      </p:pic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52345"/>
              </p:ext>
            </p:extLst>
          </p:nvPr>
        </p:nvGraphicFramePr>
        <p:xfrm>
          <a:off x="8371106" y="2845059"/>
          <a:ext cx="153035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35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4472C4"/>
                          </a:solidFill>
                          <a:latin typeface="Century Gothic" panose="020B0502020202020204" pitchFamily="34" charset="0"/>
                        </a:rPr>
                        <a:t>28%</a:t>
                      </a:r>
                      <a:r>
                        <a:rPr lang="en-US" sz="1600" b="0" baseline="0" dirty="0" smtClean="0">
                          <a:solidFill>
                            <a:srgbClr val="4472C4"/>
                          </a:solidFill>
                          <a:latin typeface="Century Gothic" panose="020B0502020202020204" pitchFamily="34" charset="0"/>
                        </a:rPr>
                        <a:t> - 34%</a:t>
                      </a:r>
                      <a:endParaRPr lang="en-US" sz="1600" b="0" dirty="0">
                        <a:solidFill>
                          <a:srgbClr val="4472C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593088"/>
              </p:ext>
            </p:extLst>
          </p:nvPr>
        </p:nvGraphicFramePr>
        <p:xfrm>
          <a:off x="8371106" y="3330376"/>
          <a:ext cx="153035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35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B627A6"/>
                          </a:solidFill>
                          <a:latin typeface="Century Gothic" panose="020B0502020202020204" pitchFamily="34" charset="0"/>
                        </a:rPr>
                        <a:t>28 – 36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041954"/>
              </p:ext>
            </p:extLst>
          </p:nvPr>
        </p:nvGraphicFramePr>
        <p:xfrm>
          <a:off x="8371106" y="2393288"/>
          <a:ext cx="153035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35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A1AF"/>
                          </a:solidFill>
                          <a:latin typeface="Century Gothic" panose="020B0502020202020204" pitchFamily="34" charset="0"/>
                        </a:rPr>
                        <a:t>100,000 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/>
          </p:nvPr>
        </p:nvGraphicFramePr>
        <p:xfrm>
          <a:off x="8313050" y="4286496"/>
          <a:ext cx="30607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7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BF9000"/>
                          </a:solidFill>
                          <a:latin typeface="Century Gothic" panose="020B0502020202020204" pitchFamily="34" charset="0"/>
                        </a:rPr>
                        <a:t>NA</a:t>
                      </a:r>
                      <a:endParaRPr lang="en-US" sz="1600" b="0" dirty="0">
                        <a:solidFill>
                          <a:srgbClr val="BF9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017802"/>
              </p:ext>
            </p:extLst>
          </p:nvPr>
        </p:nvGraphicFramePr>
        <p:xfrm>
          <a:off x="716650" y="2845059"/>
          <a:ext cx="30607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7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4472C4"/>
                          </a:solidFill>
                          <a:latin typeface="Century Gothic" panose="020B0502020202020204" pitchFamily="34" charset="0"/>
                        </a:rPr>
                        <a:t>28</a:t>
                      </a:r>
                      <a:r>
                        <a:rPr lang="en-US" sz="1600" b="0" baseline="0" dirty="0" smtClean="0">
                          <a:solidFill>
                            <a:srgbClr val="4472C4"/>
                          </a:solidFill>
                          <a:latin typeface="Century Gothic" panose="020B0502020202020204" pitchFamily="34" charset="0"/>
                        </a:rPr>
                        <a:t>% -34%</a:t>
                      </a:r>
                      <a:endParaRPr lang="en-US" sz="1600" b="0" dirty="0">
                        <a:solidFill>
                          <a:srgbClr val="4472C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110969"/>
              </p:ext>
            </p:extLst>
          </p:nvPr>
        </p:nvGraphicFramePr>
        <p:xfrm>
          <a:off x="716650" y="3330376"/>
          <a:ext cx="30607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7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B627A6"/>
                          </a:solidFill>
                          <a:latin typeface="Century Gothic" panose="020B0502020202020204" pitchFamily="34" charset="0"/>
                        </a:rPr>
                        <a:t>28 – 36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13520"/>
              </p:ext>
            </p:extLst>
          </p:nvPr>
        </p:nvGraphicFramePr>
        <p:xfrm>
          <a:off x="716650" y="2393288"/>
          <a:ext cx="30607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7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A1AF"/>
                          </a:solidFill>
                          <a:latin typeface="Century Gothic" panose="020B0502020202020204" pitchFamily="34" charset="0"/>
                        </a:rPr>
                        <a:t>100,000</a:t>
                      </a:r>
                      <a:r>
                        <a:rPr lang="en-US" sz="1600" b="0" baseline="0" dirty="0" smtClean="0">
                          <a:solidFill>
                            <a:srgbClr val="00A1AF"/>
                          </a:solidFill>
                          <a:latin typeface="Century Gothic" panose="020B0502020202020204" pitchFamily="34" charset="0"/>
                        </a:rPr>
                        <a:t> to 300,000</a:t>
                      </a:r>
                      <a:endParaRPr lang="en-US" sz="1600" b="0" dirty="0" smtClean="0">
                        <a:solidFill>
                          <a:srgbClr val="00A1A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>
            <p:extLst/>
          </p:nvPr>
        </p:nvGraphicFramePr>
        <p:xfrm>
          <a:off x="716650" y="4301010"/>
          <a:ext cx="30607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7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BF9000"/>
                          </a:solidFill>
                          <a:latin typeface="Century Gothic" panose="020B0502020202020204" pitchFamily="34" charset="0"/>
                        </a:rPr>
                        <a:t>12.5 %</a:t>
                      </a:r>
                      <a:endParaRPr lang="en-US" sz="1600" b="0" dirty="0">
                        <a:solidFill>
                          <a:srgbClr val="BF9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" name="Oval 70">
            <a:extLst>
              <a:ext uri="{FF2B5EF4-FFF2-40B4-BE49-F238E27FC236}">
                <a16:creationId xmlns="" xmlns:a16="http://schemas.microsoft.com/office/drawing/2014/main" xmlns:lc="http://schemas.openxmlformats.org/drawingml/2006/lockedCanvas" id="{96ACFC85-5007-4038-8688-4868B38587D1}"/>
              </a:ext>
            </a:extLst>
          </p:cNvPr>
          <p:cNvSpPr/>
          <p:nvPr/>
        </p:nvSpPr>
        <p:spPr>
          <a:xfrm>
            <a:off x="7784137" y="1964436"/>
            <a:ext cx="237005" cy="2370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xmlns:lc="http://schemas.openxmlformats.org/drawingml/2006/lockedCanvas" id="{45796F69-D836-4C00-B241-DA158845053F}"/>
              </a:ext>
            </a:extLst>
          </p:cNvPr>
          <p:cNvSpPr/>
          <p:nvPr/>
        </p:nvSpPr>
        <p:spPr>
          <a:xfrm>
            <a:off x="7784137" y="2883691"/>
            <a:ext cx="237005" cy="2370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xmlns:lc="http://schemas.openxmlformats.org/drawingml/2006/lockedCanvas" id="{9FE6A796-476C-4211-9FF9-261D99D10C2B}"/>
              </a:ext>
            </a:extLst>
          </p:cNvPr>
          <p:cNvSpPr/>
          <p:nvPr/>
        </p:nvSpPr>
        <p:spPr>
          <a:xfrm>
            <a:off x="7784137" y="3414839"/>
            <a:ext cx="237005" cy="237005"/>
          </a:xfrm>
          <a:prstGeom prst="ellipse">
            <a:avLst/>
          </a:prstGeom>
          <a:solidFill>
            <a:srgbClr val="B62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xmlns:lc="http://schemas.openxmlformats.org/drawingml/2006/lockedCanvas" id="{9FE6A796-476C-4211-9FF9-261D99D10C2B}"/>
              </a:ext>
            </a:extLst>
          </p:cNvPr>
          <p:cNvSpPr/>
          <p:nvPr/>
        </p:nvSpPr>
        <p:spPr>
          <a:xfrm>
            <a:off x="7784137" y="2474971"/>
            <a:ext cx="237005" cy="237005"/>
          </a:xfrm>
          <a:prstGeom prst="ellipse">
            <a:avLst/>
          </a:prstGeom>
          <a:solidFill>
            <a:srgbClr val="00A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xmlns:lc="http://schemas.openxmlformats.org/drawingml/2006/lockedCanvas" id="{9FE6A796-476C-4211-9FF9-261D99D10C2B}"/>
              </a:ext>
            </a:extLst>
          </p:cNvPr>
          <p:cNvSpPr/>
          <p:nvPr/>
        </p:nvSpPr>
        <p:spPr>
          <a:xfrm>
            <a:off x="7784137" y="4375196"/>
            <a:ext cx="237005" cy="23700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xmlns:lc="http://schemas.openxmlformats.org/drawingml/2006/lockedCanvas" id="{96ACFC85-5007-4038-8688-4868B38587D1}"/>
              </a:ext>
            </a:extLst>
          </p:cNvPr>
          <p:cNvSpPr/>
          <p:nvPr/>
        </p:nvSpPr>
        <p:spPr>
          <a:xfrm>
            <a:off x="4094132" y="1964436"/>
            <a:ext cx="237005" cy="2370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="" xmlns:a16="http://schemas.microsoft.com/office/drawing/2014/main" xmlns:lc="http://schemas.openxmlformats.org/drawingml/2006/lockedCanvas" id="{45796F69-D836-4C00-B241-DA158845053F}"/>
              </a:ext>
            </a:extLst>
          </p:cNvPr>
          <p:cNvSpPr/>
          <p:nvPr/>
        </p:nvSpPr>
        <p:spPr>
          <a:xfrm>
            <a:off x="4094132" y="2883691"/>
            <a:ext cx="237005" cy="2370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="" xmlns:a16="http://schemas.microsoft.com/office/drawing/2014/main" xmlns:lc="http://schemas.openxmlformats.org/drawingml/2006/lockedCanvas" id="{9FE6A796-476C-4211-9FF9-261D99D10C2B}"/>
              </a:ext>
            </a:extLst>
          </p:cNvPr>
          <p:cNvSpPr/>
          <p:nvPr/>
        </p:nvSpPr>
        <p:spPr>
          <a:xfrm>
            <a:off x="4094132" y="3414839"/>
            <a:ext cx="237005" cy="237005"/>
          </a:xfrm>
          <a:prstGeom prst="ellipse">
            <a:avLst/>
          </a:prstGeom>
          <a:solidFill>
            <a:srgbClr val="B62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="" xmlns:a16="http://schemas.microsoft.com/office/drawing/2014/main" xmlns:lc="http://schemas.openxmlformats.org/drawingml/2006/lockedCanvas" id="{9FE6A796-476C-4211-9FF9-261D99D10C2B}"/>
              </a:ext>
            </a:extLst>
          </p:cNvPr>
          <p:cNvSpPr/>
          <p:nvPr/>
        </p:nvSpPr>
        <p:spPr>
          <a:xfrm>
            <a:off x="4094132" y="2474971"/>
            <a:ext cx="237005" cy="237005"/>
          </a:xfrm>
          <a:prstGeom prst="ellipse">
            <a:avLst/>
          </a:prstGeom>
          <a:solidFill>
            <a:srgbClr val="00A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xmlns:lc="http://schemas.openxmlformats.org/drawingml/2006/lockedCanvas" id="{9FE6A796-476C-4211-9FF9-261D99D10C2B}"/>
              </a:ext>
            </a:extLst>
          </p:cNvPr>
          <p:cNvSpPr/>
          <p:nvPr/>
        </p:nvSpPr>
        <p:spPr>
          <a:xfrm>
            <a:off x="4094132" y="4375196"/>
            <a:ext cx="237005" cy="23700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8021142" y="2082464"/>
            <a:ext cx="291908" cy="94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8013750" y="3001719"/>
            <a:ext cx="291908" cy="94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8021142" y="3532867"/>
            <a:ext cx="291908" cy="94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8013750" y="2592999"/>
            <a:ext cx="291908" cy="94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8021142" y="4493224"/>
            <a:ext cx="291908" cy="94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rot="10800000">
            <a:off x="3797425" y="4493224"/>
            <a:ext cx="291908" cy="94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rot="10800000">
            <a:off x="3797424" y="2592999"/>
            <a:ext cx="291908" cy="94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10800000">
            <a:off x="3797422" y="3532867"/>
            <a:ext cx="291908" cy="94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rot="10800000">
            <a:off x="3802224" y="3001719"/>
            <a:ext cx="291908" cy="94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10800000">
            <a:off x="3797422" y="2082464"/>
            <a:ext cx="291908" cy="94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4931304" y="1854256"/>
            <a:ext cx="22910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ED7D31"/>
                </a:solidFill>
                <a:latin typeface="Century Gothic" panose="020B0502020202020204" pitchFamily="34" charset="0"/>
              </a:rPr>
              <a:t>Area Required </a:t>
            </a:r>
            <a:r>
              <a:rPr lang="en-US" sz="1600" b="1" dirty="0" err="1" smtClean="0">
                <a:solidFill>
                  <a:srgbClr val="ED7D31"/>
                </a:solidFill>
                <a:latin typeface="Century Gothic" panose="020B0502020202020204" pitchFamily="34" charset="0"/>
              </a:rPr>
              <a:t>Sq.Mtr</a:t>
            </a:r>
            <a:endParaRPr lang="en-US" sz="16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296789" y="2845059"/>
            <a:ext cx="15600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472C4"/>
                </a:solidFill>
                <a:latin typeface="Century Gothic" panose="020B0502020202020204" pitchFamily="34" charset="0"/>
              </a:rPr>
              <a:t>Rate of Return</a:t>
            </a:r>
            <a:endParaRPr lang="en-US" sz="16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4726121" y="3348201"/>
            <a:ext cx="27013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B627A6"/>
                </a:solidFill>
                <a:latin typeface="Century Gothic" panose="020B0502020202020204" pitchFamily="34" charset="0"/>
              </a:rPr>
              <a:t>Payback Period* (month)</a:t>
            </a:r>
            <a:endParaRPr lang="en-US" sz="1600" b="1" dirty="0">
              <a:solidFill>
                <a:srgbClr val="B627A6"/>
              </a:solidFill>
              <a:latin typeface="Century Gothic" panose="020B0502020202020204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4759786" y="2417473"/>
            <a:ext cx="26340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A1AF"/>
                </a:solidFill>
                <a:latin typeface="Century Gothic" panose="020B0502020202020204" pitchFamily="34" charset="0"/>
              </a:rPr>
              <a:t>Initial Investment** (USD)</a:t>
            </a:r>
            <a:endParaRPr lang="en-US" sz="1600" b="1" dirty="0">
              <a:solidFill>
                <a:srgbClr val="00A1AF"/>
              </a:solidFill>
              <a:latin typeface="Century Gothic" panose="020B0502020202020204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4803865" y="4305134"/>
            <a:ext cx="25458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BF9000"/>
                </a:solidFill>
                <a:latin typeface="Century Gothic" panose="020B0502020202020204" pitchFamily="34" charset="0"/>
              </a:rPr>
              <a:t>VLCC Royalty (monthly)</a:t>
            </a:r>
            <a:endParaRPr lang="en-US" sz="1600" b="1" dirty="0">
              <a:solidFill>
                <a:srgbClr val="BF9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>
            <a:off x="223920" y="2337410"/>
            <a:ext cx="11585713" cy="4465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223919" y="3236503"/>
            <a:ext cx="11585713" cy="4465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223918" y="3751255"/>
            <a:ext cx="11585713" cy="4465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175858" y="2800966"/>
            <a:ext cx="11585713" cy="4465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" name="Table 183"/>
          <p:cNvGraphicFramePr>
            <a:graphicFrameLocks noGrp="1"/>
          </p:cNvGraphicFramePr>
          <p:nvPr>
            <p:extLst/>
          </p:nvPr>
        </p:nvGraphicFramePr>
        <p:xfrm>
          <a:off x="8313050" y="4826780"/>
          <a:ext cx="30607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7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3 %</a:t>
                      </a:r>
                      <a:r>
                        <a:rPr lang="en-US" sz="1600" b="0" baseline="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 of Sales &amp; 30 % of profits</a:t>
                      </a:r>
                      <a:endParaRPr lang="en-US" sz="1600" b="0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6" name="Table 185"/>
          <p:cNvGraphicFramePr>
            <a:graphicFrameLocks noGrp="1"/>
          </p:cNvGraphicFramePr>
          <p:nvPr>
            <p:extLst/>
          </p:nvPr>
        </p:nvGraphicFramePr>
        <p:xfrm>
          <a:off x="716650" y="4821700"/>
          <a:ext cx="30607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7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Profit/Loss</a:t>
                      </a:r>
                      <a:r>
                        <a:rPr lang="en-US" sz="1600" b="0" baseline="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 of center</a:t>
                      </a:r>
                      <a:endParaRPr lang="en-US" sz="1600" b="0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8" name="Oval 187">
            <a:extLst>
              <a:ext uri="{FF2B5EF4-FFF2-40B4-BE49-F238E27FC236}">
                <a16:creationId xmlns="" xmlns:a16="http://schemas.microsoft.com/office/drawing/2014/main" xmlns:lc="http://schemas.openxmlformats.org/drawingml/2006/lockedCanvas" id="{9FE6A796-476C-4211-9FF9-261D99D10C2B}"/>
              </a:ext>
            </a:extLst>
          </p:cNvPr>
          <p:cNvSpPr/>
          <p:nvPr/>
        </p:nvSpPr>
        <p:spPr>
          <a:xfrm>
            <a:off x="7784137" y="4872878"/>
            <a:ext cx="237005" cy="23700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="" xmlns:a16="http://schemas.microsoft.com/office/drawing/2014/main" xmlns:lc="http://schemas.openxmlformats.org/drawingml/2006/lockedCanvas" id="{9FE6A796-476C-4211-9FF9-261D99D10C2B}"/>
              </a:ext>
            </a:extLst>
          </p:cNvPr>
          <p:cNvSpPr/>
          <p:nvPr/>
        </p:nvSpPr>
        <p:spPr>
          <a:xfrm>
            <a:off x="4094132" y="4872878"/>
            <a:ext cx="237005" cy="23700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92" name="Straight Arrow Connector 191"/>
          <p:cNvCxnSpPr/>
          <p:nvPr/>
        </p:nvCxnSpPr>
        <p:spPr>
          <a:xfrm>
            <a:off x="8013750" y="4990906"/>
            <a:ext cx="291908" cy="94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 rot="10800000">
            <a:off x="3797423" y="4990906"/>
            <a:ext cx="291908" cy="94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Rectangle 195"/>
          <p:cNvSpPr/>
          <p:nvPr/>
        </p:nvSpPr>
        <p:spPr>
          <a:xfrm>
            <a:off x="4668410" y="4821482"/>
            <a:ext cx="28167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Partner’s Returns (monthly)</a:t>
            </a:r>
            <a:endParaRPr lang="en-US" sz="1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98" name="Straight Connector 197"/>
          <p:cNvCxnSpPr/>
          <p:nvPr/>
        </p:nvCxnSpPr>
        <p:spPr>
          <a:xfrm>
            <a:off x="223917" y="4701296"/>
            <a:ext cx="11585713" cy="4465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5158"/>
              </p:ext>
            </p:extLst>
          </p:nvPr>
        </p:nvGraphicFramePr>
        <p:xfrm>
          <a:off x="8305658" y="1178989"/>
          <a:ext cx="306809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8091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 smtClean="0">
                          <a:latin typeface="Century Gothic" panose="020B0502020202020204" pitchFamily="34" charset="0"/>
                        </a:rPr>
                        <a:t>JVP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2" name="Table 201"/>
          <p:cNvGraphicFramePr>
            <a:graphicFrameLocks noGrp="1"/>
          </p:cNvGraphicFramePr>
          <p:nvPr>
            <p:extLst/>
          </p:nvPr>
        </p:nvGraphicFramePr>
        <p:xfrm>
          <a:off x="8349261" y="3812117"/>
          <a:ext cx="30607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7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70AD47"/>
                          </a:solidFill>
                          <a:latin typeface="Century Gothic" panose="020B0502020202020204" pitchFamily="34" charset="0"/>
                        </a:rPr>
                        <a:t>Applicable</a:t>
                      </a:r>
                      <a:endParaRPr lang="en-US" sz="1600" b="0" dirty="0">
                        <a:solidFill>
                          <a:srgbClr val="70AD47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3" name="Table 202"/>
          <p:cNvGraphicFramePr>
            <a:graphicFrameLocks noGrp="1"/>
          </p:cNvGraphicFramePr>
          <p:nvPr>
            <p:extLst/>
          </p:nvPr>
        </p:nvGraphicFramePr>
        <p:xfrm>
          <a:off x="752861" y="3797603"/>
          <a:ext cx="30607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7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70AD47"/>
                          </a:solidFill>
                          <a:latin typeface="Century Gothic" panose="020B0502020202020204" pitchFamily="34" charset="0"/>
                        </a:rPr>
                        <a:t>Applicable</a:t>
                      </a:r>
                      <a:endParaRPr lang="en-US" sz="1600" b="0" dirty="0">
                        <a:solidFill>
                          <a:srgbClr val="70AD47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" name="Oval 203">
            <a:extLst>
              <a:ext uri="{FF2B5EF4-FFF2-40B4-BE49-F238E27FC236}">
                <a16:creationId xmlns="" xmlns:a16="http://schemas.microsoft.com/office/drawing/2014/main" xmlns:lc="http://schemas.openxmlformats.org/drawingml/2006/lockedCanvas" id="{51F05F36-1AB5-488A-B787-21ED2444A187}"/>
              </a:ext>
            </a:extLst>
          </p:cNvPr>
          <p:cNvSpPr/>
          <p:nvPr/>
        </p:nvSpPr>
        <p:spPr>
          <a:xfrm>
            <a:off x="7820348" y="3877488"/>
            <a:ext cx="237005" cy="23700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="" xmlns:a16="http://schemas.microsoft.com/office/drawing/2014/main" xmlns:lc="http://schemas.openxmlformats.org/drawingml/2006/lockedCanvas" id="{51F05F36-1AB5-488A-B787-21ED2444A187}"/>
              </a:ext>
            </a:extLst>
          </p:cNvPr>
          <p:cNvSpPr/>
          <p:nvPr/>
        </p:nvSpPr>
        <p:spPr>
          <a:xfrm>
            <a:off x="4130343" y="3877488"/>
            <a:ext cx="237005" cy="23700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206" name="Straight Arrow Connector 205"/>
          <p:cNvCxnSpPr/>
          <p:nvPr/>
        </p:nvCxnSpPr>
        <p:spPr>
          <a:xfrm>
            <a:off x="8029902" y="3995516"/>
            <a:ext cx="291908" cy="94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 rot="10800000">
            <a:off x="3842565" y="3995516"/>
            <a:ext cx="291908" cy="94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Rectangle 207"/>
          <p:cNvSpPr/>
          <p:nvPr/>
        </p:nvSpPr>
        <p:spPr>
          <a:xfrm>
            <a:off x="5428378" y="3806005"/>
            <a:ext cx="13692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70AD47"/>
                </a:solidFill>
                <a:latin typeface="Century Gothic" panose="020B0502020202020204" pitchFamily="34" charset="0"/>
              </a:rPr>
              <a:t>Signup Fees</a:t>
            </a:r>
            <a:endParaRPr lang="en-US" sz="1600" b="1" dirty="0">
              <a:solidFill>
                <a:srgbClr val="70AD47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09" name="Straight Connector 208"/>
          <p:cNvCxnSpPr/>
          <p:nvPr/>
        </p:nvCxnSpPr>
        <p:spPr>
          <a:xfrm>
            <a:off x="260131" y="4231284"/>
            <a:ext cx="11585713" cy="4465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Image result for parameters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774" y="822559"/>
            <a:ext cx="948425" cy="9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8" name="Tab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912853"/>
              </p:ext>
            </p:extLst>
          </p:nvPr>
        </p:nvGraphicFramePr>
        <p:xfrm>
          <a:off x="8371106" y="1902224"/>
          <a:ext cx="153035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35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ED7D31"/>
                          </a:solidFill>
                          <a:latin typeface="Century Gothic" panose="020B0502020202020204" pitchFamily="34" charset="0"/>
                        </a:rPr>
                        <a:t>350</a:t>
                      </a:r>
                      <a:r>
                        <a:rPr lang="en-US" sz="1600" b="0" baseline="0" dirty="0" smtClean="0">
                          <a:solidFill>
                            <a:srgbClr val="ED7D31"/>
                          </a:solidFill>
                          <a:latin typeface="Century Gothic" panose="020B0502020202020204" pitchFamily="34" charset="0"/>
                        </a:rPr>
                        <a:t> +</a:t>
                      </a:r>
                      <a:endParaRPr lang="en-US" sz="1600" b="0" dirty="0" smtClean="0">
                        <a:solidFill>
                          <a:srgbClr val="ED7D3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9" name="Tab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997919"/>
              </p:ext>
            </p:extLst>
          </p:nvPr>
        </p:nvGraphicFramePr>
        <p:xfrm>
          <a:off x="717184" y="1178989"/>
          <a:ext cx="306809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8091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 smtClean="0">
                          <a:latin typeface="Century Gothic" panose="020B0502020202020204" pitchFamily="34" charset="0"/>
                        </a:rPr>
                        <a:t>FOFO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596367"/>
              </p:ext>
            </p:extLst>
          </p:nvPr>
        </p:nvGraphicFramePr>
        <p:xfrm>
          <a:off x="2283211" y="1938595"/>
          <a:ext cx="153035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35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ED7D31"/>
                          </a:solidFill>
                          <a:latin typeface="Century Gothic" panose="020B0502020202020204" pitchFamily="34" charset="0"/>
                        </a:rPr>
                        <a:t>250</a:t>
                      </a:r>
                      <a:r>
                        <a:rPr lang="en-US" sz="1600" b="0" baseline="0" dirty="0" smtClean="0">
                          <a:solidFill>
                            <a:srgbClr val="ED7D31"/>
                          </a:solidFill>
                          <a:latin typeface="Century Gothic" panose="020B0502020202020204" pitchFamily="34" charset="0"/>
                        </a:rPr>
                        <a:t> +</a:t>
                      </a:r>
                      <a:endParaRPr lang="en-US" sz="1600" b="0" dirty="0" smtClean="0">
                        <a:solidFill>
                          <a:srgbClr val="ED7D3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7" name="Picture 2" descr="Image result for college clipart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908042" y="5283079"/>
            <a:ext cx="2283958" cy="1569703"/>
          </a:xfrm>
          <a:prstGeom prst="rect">
            <a:avLst/>
          </a:prstGeom>
          <a:noFill/>
        </p:spPr>
      </p:pic>
      <p:sp>
        <p:nvSpPr>
          <p:cNvPr id="68" name="Content Placeholder 2"/>
          <p:cNvSpPr>
            <a:spLocks noGrp="1"/>
          </p:cNvSpPr>
          <p:nvPr>
            <p:ph sz="quarter" idx="1"/>
          </p:nvPr>
        </p:nvSpPr>
        <p:spPr>
          <a:xfrm>
            <a:off x="260131" y="6101394"/>
            <a:ext cx="9728282" cy="71999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  <a:tabLst>
                <a:tab pos="306388" algn="l"/>
              </a:tabLst>
            </a:pPr>
            <a:r>
              <a:rPr lang="en-US" sz="1200" b="1" dirty="0">
                <a:latin typeface="Century Gothic" panose="020B0502020202020204" pitchFamily="34" charset="0"/>
              </a:rPr>
              <a:t>Multi Unit &amp; Country Master Franchisee Options are available </a:t>
            </a:r>
          </a:p>
          <a:p>
            <a:pPr marL="0" indent="0">
              <a:spcBef>
                <a:spcPts val="600"/>
              </a:spcBef>
              <a:buNone/>
              <a:tabLst>
                <a:tab pos="306388" algn="l"/>
              </a:tabLst>
            </a:pPr>
            <a:r>
              <a:rPr lang="en-US" sz="1200" i="1" dirty="0" smtClean="0"/>
              <a:t>* Payback period may change depending </a:t>
            </a:r>
            <a:r>
              <a:rPr lang="en-US" sz="1200" i="1" dirty="0"/>
              <a:t>on center location/</a:t>
            </a:r>
            <a:r>
              <a:rPr lang="en-US" sz="1200" i="1" dirty="0" smtClean="0"/>
              <a:t>area/months </a:t>
            </a:r>
          </a:p>
          <a:p>
            <a:pPr marL="0" indent="0">
              <a:spcBef>
                <a:spcPts val="600"/>
              </a:spcBef>
              <a:buNone/>
              <a:tabLst>
                <a:tab pos="306388" algn="l"/>
              </a:tabLst>
            </a:pPr>
            <a:r>
              <a:rPr lang="en-US" sz="1200" i="1" dirty="0" smtClean="0"/>
              <a:t>** Investment includes signup </a:t>
            </a:r>
            <a:r>
              <a:rPr lang="en-US" sz="1200" i="1" dirty="0"/>
              <a:t>f</a:t>
            </a:r>
            <a:r>
              <a:rPr lang="en-US" sz="1200" i="1" dirty="0" smtClean="0"/>
              <a:t>ees</a:t>
            </a:r>
            <a:r>
              <a:rPr lang="en-US" sz="1200" i="1" dirty="0"/>
              <a:t>, initial </a:t>
            </a:r>
            <a:r>
              <a:rPr lang="en-US" sz="1200" i="1" dirty="0" smtClean="0"/>
              <a:t>visa </a:t>
            </a:r>
            <a:r>
              <a:rPr lang="en-US" sz="1200" i="1" dirty="0"/>
              <a:t>&amp; HR costs, </a:t>
            </a:r>
            <a:r>
              <a:rPr lang="en-US" sz="1200" i="1" dirty="0" smtClean="0"/>
              <a:t>fit</a:t>
            </a:r>
            <a:r>
              <a:rPr lang="en-US" sz="1200" i="1" dirty="0"/>
              <a:t>-outs, e</a:t>
            </a:r>
            <a:r>
              <a:rPr lang="en-US" sz="1200" i="1" dirty="0" smtClean="0"/>
              <a:t>quipment</a:t>
            </a:r>
            <a:r>
              <a:rPr lang="en-US" sz="1200" i="1" dirty="0"/>
              <a:t>, </a:t>
            </a:r>
            <a:r>
              <a:rPr lang="en-US" sz="1200" i="1" dirty="0" smtClean="0"/>
              <a:t>licensing </a:t>
            </a:r>
            <a:r>
              <a:rPr lang="en-US" sz="1200" i="1" dirty="0"/>
              <a:t>and </a:t>
            </a:r>
            <a:r>
              <a:rPr lang="en-US" sz="1200" i="1" dirty="0" smtClean="0"/>
              <a:t>center </a:t>
            </a:r>
            <a:r>
              <a:rPr lang="en-US" sz="1200" i="1" dirty="0"/>
              <a:t>b</a:t>
            </a:r>
            <a:r>
              <a:rPr lang="en-US" sz="1200" i="1" dirty="0" smtClean="0"/>
              <a:t>randing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22453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usiness de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580" b="215"/>
          <a:stretch/>
        </p:blipFill>
        <p:spPr bwMode="auto">
          <a:xfrm>
            <a:off x="0" y="0"/>
            <a:ext cx="12211665" cy="684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75859" y="3791241"/>
            <a:ext cx="11585713" cy="446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allelogram 7"/>
          <p:cNvSpPr/>
          <p:nvPr/>
        </p:nvSpPr>
        <p:spPr>
          <a:xfrm>
            <a:off x="0" y="3327415"/>
            <a:ext cx="457200" cy="61622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455" b="56848" l="19451" r="78196">
                        <a14:foregroundMark x1="64157" y1="51030" x2="64157" y2="51030"/>
                        <a14:foregroundMark x1="40941" y1="48970" x2="40941" y2="48970"/>
                        <a14:foregroundMark x1="31608" y1="51455" x2="31608" y2="51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" t="39619" r="-247" b="41143"/>
          <a:stretch/>
        </p:blipFill>
        <p:spPr>
          <a:xfrm>
            <a:off x="10525428" y="200251"/>
            <a:ext cx="1836409" cy="4571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31310" y="3327415"/>
            <a:ext cx="10730262" cy="463826"/>
          </a:xfrm>
          <a:prstGeom prst="rect">
            <a:avLst/>
          </a:prstGeom>
          <a:solidFill>
            <a:srgbClr val="033779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21548" y="3343269"/>
            <a:ext cx="1120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Way Forward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04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48816" y="484496"/>
            <a:ext cx="11585713" cy="446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allelogram 7"/>
          <p:cNvSpPr/>
          <p:nvPr/>
        </p:nvSpPr>
        <p:spPr>
          <a:xfrm>
            <a:off x="0" y="-6626"/>
            <a:ext cx="457200" cy="61622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455" b="56848" l="19451" r="78196">
                        <a14:foregroundMark x1="64157" y1="51030" x2="64157" y2="51030"/>
                        <a14:foregroundMark x1="40941" y1="48970" x2="40941" y2="48970"/>
                        <a14:foregroundMark x1="31608" y1="51455" x2="31608" y2="51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" t="39619" r="-247" b="41143"/>
          <a:stretch/>
        </p:blipFill>
        <p:spPr>
          <a:xfrm>
            <a:off x="10348965" y="9941"/>
            <a:ext cx="1836409" cy="457199"/>
          </a:xfrm>
          <a:prstGeom prst="rect">
            <a:avLst/>
          </a:prstGeom>
        </p:spPr>
      </p:pic>
      <p:sp>
        <p:nvSpPr>
          <p:cNvPr id="514" name="Rectangle 513"/>
          <p:cNvSpPr/>
          <p:nvPr/>
        </p:nvSpPr>
        <p:spPr>
          <a:xfrm>
            <a:off x="990600" y="0"/>
            <a:ext cx="1120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Steps to Success - FOFO 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1930" y="602975"/>
            <a:ext cx="1811159" cy="5457498"/>
          </a:xfrm>
          <a:prstGeom prst="roundRect">
            <a:avLst>
              <a:gd name="adj" fmla="val 57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45703" y="678479"/>
            <a:ext cx="1143000" cy="1277566"/>
            <a:chOff x="1475492" y="1295400"/>
            <a:chExt cx="1143000" cy="1277566"/>
          </a:xfrm>
          <a:solidFill>
            <a:schemeClr val="accent2">
              <a:lumMod val="50000"/>
            </a:schemeClr>
          </a:solidFill>
        </p:grpSpPr>
        <p:sp>
          <p:nvSpPr>
            <p:cNvPr id="14" name="Oval 13"/>
            <p:cNvSpPr/>
            <p:nvPr/>
          </p:nvSpPr>
          <p:spPr>
            <a:xfrm>
              <a:off x="1475492" y="1295400"/>
              <a:ext cx="1143000" cy="1143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ctr"/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5" name="Isosceles Triangle 14"/>
            <p:cNvSpPr/>
            <p:nvPr/>
          </p:nvSpPr>
          <p:spPr>
            <a:xfrm flipV="1">
              <a:off x="1894592" y="2378194"/>
              <a:ext cx="304800" cy="19477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47084" y="2079445"/>
            <a:ext cx="214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43C0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Interest</a:t>
            </a:r>
            <a:endParaRPr lang="en-US" sz="1400" b="1" dirty="0">
              <a:solidFill>
                <a:srgbClr val="843C0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981" y="2665737"/>
            <a:ext cx="24403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Process :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Submit Application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Meet &amp; Visit VLCC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Analyze business Options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Evaluate Financial Model  </a:t>
            </a:r>
          </a:p>
          <a:p>
            <a:pPr marL="342900" indent="-342900" algn="ctr">
              <a:buAutoNum type="arabicPeriod"/>
            </a:pPr>
            <a:endParaRPr lang="en-US" sz="1400" dirty="0" smtClean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1403" y="4335781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Timeframe :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 Weeks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3893" y="5183019"/>
            <a:ext cx="244574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Deliverables </a:t>
            </a: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Assess business opportunity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75611" y="2527854"/>
            <a:ext cx="148318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sosceles Triangle 22"/>
          <p:cNvSpPr/>
          <p:nvPr/>
        </p:nvSpPr>
        <p:spPr>
          <a:xfrm flipV="1">
            <a:off x="1141718" y="2571706"/>
            <a:ext cx="150971" cy="8357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3011012" y="609600"/>
            <a:ext cx="1811159" cy="5457498"/>
          </a:xfrm>
          <a:prstGeom prst="roundRect">
            <a:avLst>
              <a:gd name="adj" fmla="val 57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3096798" y="685104"/>
            <a:ext cx="1143000" cy="1277566"/>
            <a:chOff x="1475492" y="1295400"/>
            <a:chExt cx="1143000" cy="1277566"/>
          </a:xfrm>
          <a:solidFill>
            <a:schemeClr val="accent4">
              <a:lumMod val="75000"/>
            </a:schemeClr>
          </a:solidFill>
        </p:grpSpPr>
        <p:sp>
          <p:nvSpPr>
            <p:cNvPr id="92" name="Oval 91"/>
            <p:cNvSpPr/>
            <p:nvPr/>
          </p:nvSpPr>
          <p:spPr>
            <a:xfrm>
              <a:off x="1475492" y="1295400"/>
              <a:ext cx="1143000" cy="1143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ctr"/>
            <a:lstStyle/>
            <a:p>
              <a:pPr algn="ctr"/>
              <a:r>
                <a:rPr lang="en-US" sz="4000" b="1" dirty="0" smtClean="0">
                  <a:solidFill>
                    <a:prstClr val="white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2</a:t>
              </a:r>
              <a:endParaRPr lang="en-US" sz="40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Isosceles Triangle 92"/>
            <p:cNvSpPr/>
            <p:nvPr/>
          </p:nvSpPr>
          <p:spPr>
            <a:xfrm flipV="1">
              <a:off x="1894592" y="2378194"/>
              <a:ext cx="304800" cy="19477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2598179" y="2079445"/>
            <a:ext cx="214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BF9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Pre-Sign Up</a:t>
            </a:r>
            <a:endParaRPr lang="en-US" b="1" dirty="0">
              <a:solidFill>
                <a:srgbClr val="BF9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444046" y="2672362"/>
            <a:ext cx="2448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Process :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Review LOI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Sign &amp; Pay LOI fees 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Review Final Agreement</a:t>
            </a:r>
          </a:p>
          <a:p>
            <a:pPr marL="342900" indent="-342900">
              <a:buAutoNum type="arabicPeriod"/>
            </a:pP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982498" y="4342406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Timeframe :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 Weeks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762719" y="5189644"/>
            <a:ext cx="181115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Deliverables </a:t>
            </a: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Decide to sign up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2926706" y="2534479"/>
            <a:ext cx="148318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Isosceles Triangle 99"/>
          <p:cNvSpPr/>
          <p:nvPr/>
        </p:nvSpPr>
        <p:spPr>
          <a:xfrm flipV="1">
            <a:off x="3592813" y="2578331"/>
            <a:ext cx="150971" cy="8357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5400483" y="609600"/>
            <a:ext cx="1811159" cy="5457498"/>
          </a:xfrm>
          <a:prstGeom prst="roundRect">
            <a:avLst>
              <a:gd name="adj" fmla="val 57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5554995" y="685104"/>
            <a:ext cx="1143000" cy="1277566"/>
            <a:chOff x="1475492" y="1295400"/>
            <a:chExt cx="1143000" cy="1277566"/>
          </a:xfrm>
          <a:solidFill>
            <a:schemeClr val="accent6"/>
          </a:solidFill>
        </p:grpSpPr>
        <p:sp>
          <p:nvSpPr>
            <p:cNvPr id="116" name="Oval 115"/>
            <p:cNvSpPr/>
            <p:nvPr/>
          </p:nvSpPr>
          <p:spPr>
            <a:xfrm>
              <a:off x="1475492" y="1295400"/>
              <a:ext cx="1143000" cy="1143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ctr"/>
            <a:lstStyle/>
            <a:p>
              <a:pPr algn="ctr"/>
              <a:r>
                <a:rPr lang="en-US" sz="4000" b="1" dirty="0" smtClean="0">
                  <a:solidFill>
                    <a:prstClr val="white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3</a:t>
              </a:r>
              <a:endParaRPr lang="en-US" sz="40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Isosceles Triangle 116"/>
            <p:cNvSpPr/>
            <p:nvPr/>
          </p:nvSpPr>
          <p:spPr>
            <a:xfrm flipV="1">
              <a:off x="1894592" y="2378194"/>
              <a:ext cx="304800" cy="19477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5056376" y="2079445"/>
            <a:ext cx="214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70AD4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Finalization</a:t>
            </a:r>
            <a:endParaRPr lang="en-US" sz="1800" b="1" dirty="0">
              <a:solidFill>
                <a:srgbClr val="70AD47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914336" y="2672362"/>
            <a:ext cx="242431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Process :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Sign &amp; Pay Franchise fees 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Identify Location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Approve location - VLCC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Finalize Location</a:t>
            </a:r>
          </a:p>
          <a:p>
            <a:pPr algn="ctr"/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440695" y="4342406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Timeframe :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 Weeks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173477" y="5189644"/>
            <a:ext cx="190603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Deliverables </a:t>
            </a: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Confirmed to Invest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>
            <a:off x="5384903" y="2534479"/>
            <a:ext cx="148318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Isosceles Triangle 123"/>
          <p:cNvSpPr/>
          <p:nvPr/>
        </p:nvSpPr>
        <p:spPr>
          <a:xfrm flipV="1">
            <a:off x="6051010" y="2578331"/>
            <a:ext cx="150971" cy="8357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Rounded Rectangle 165"/>
          <p:cNvSpPr/>
          <p:nvPr/>
        </p:nvSpPr>
        <p:spPr>
          <a:xfrm>
            <a:off x="7825426" y="600636"/>
            <a:ext cx="1811159" cy="5457498"/>
          </a:xfrm>
          <a:prstGeom prst="roundRect">
            <a:avLst>
              <a:gd name="adj" fmla="val 57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7979938" y="676140"/>
            <a:ext cx="1143000" cy="1277566"/>
            <a:chOff x="1475492" y="1295400"/>
            <a:chExt cx="1143000" cy="1277566"/>
          </a:xfrm>
          <a:solidFill>
            <a:schemeClr val="accent5"/>
          </a:solidFill>
        </p:grpSpPr>
        <p:sp>
          <p:nvSpPr>
            <p:cNvPr id="168" name="Oval 167"/>
            <p:cNvSpPr/>
            <p:nvPr/>
          </p:nvSpPr>
          <p:spPr>
            <a:xfrm>
              <a:off x="1475492" y="1295400"/>
              <a:ext cx="1143000" cy="1143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ctr"/>
            <a:lstStyle/>
            <a:p>
              <a:pPr algn="ctr"/>
              <a:r>
                <a:rPr lang="en-US" sz="4000" b="1" dirty="0" smtClean="0">
                  <a:solidFill>
                    <a:prstClr val="white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4</a:t>
              </a:r>
              <a:endParaRPr lang="en-US" sz="40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Isosceles Triangle 168"/>
            <p:cNvSpPr/>
            <p:nvPr/>
          </p:nvSpPr>
          <p:spPr>
            <a:xfrm flipV="1">
              <a:off x="1894592" y="2378194"/>
              <a:ext cx="304800" cy="19477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0" name="TextBox 169"/>
          <p:cNvSpPr txBox="1"/>
          <p:nvPr/>
        </p:nvSpPr>
        <p:spPr>
          <a:xfrm>
            <a:off x="7481319" y="2079445"/>
            <a:ext cx="214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4472C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Development</a:t>
            </a:r>
            <a:endParaRPr lang="en-US" sz="1800" b="1" dirty="0">
              <a:solidFill>
                <a:srgbClr val="4472C4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7339278" y="2663398"/>
            <a:ext cx="25669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Process :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 Execution Plan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Execute Fit Out works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Obtain Licenses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Order &amp; receive Equipment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Order &amp; receive Products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Hire &amp; Train Staffs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7865638" y="4333442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Timeframe :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14 Weeks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7645859" y="5180680"/>
            <a:ext cx="181115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Deliverables </a:t>
            </a: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Build the Center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4" name="Straight Connector 173"/>
          <p:cNvCxnSpPr/>
          <p:nvPr/>
        </p:nvCxnSpPr>
        <p:spPr>
          <a:xfrm>
            <a:off x="7809846" y="2525515"/>
            <a:ext cx="148318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Isosceles Triangle 174"/>
          <p:cNvSpPr/>
          <p:nvPr/>
        </p:nvSpPr>
        <p:spPr>
          <a:xfrm flipV="1">
            <a:off x="8475953" y="2569367"/>
            <a:ext cx="150971" cy="8357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Rounded Rectangle 179"/>
          <p:cNvSpPr/>
          <p:nvPr/>
        </p:nvSpPr>
        <p:spPr>
          <a:xfrm>
            <a:off x="10250375" y="605119"/>
            <a:ext cx="1811159" cy="5457498"/>
          </a:xfrm>
          <a:prstGeom prst="roundRect">
            <a:avLst>
              <a:gd name="adj" fmla="val 57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1" name="Group 180"/>
          <p:cNvGrpSpPr/>
          <p:nvPr/>
        </p:nvGrpSpPr>
        <p:grpSpPr>
          <a:xfrm>
            <a:off x="10404887" y="680623"/>
            <a:ext cx="1143000" cy="1277566"/>
            <a:chOff x="1475492" y="1295400"/>
            <a:chExt cx="1143000" cy="1277566"/>
          </a:xfrm>
        </p:grpSpPr>
        <p:sp>
          <p:nvSpPr>
            <p:cNvPr id="182" name="Oval 181"/>
            <p:cNvSpPr/>
            <p:nvPr/>
          </p:nvSpPr>
          <p:spPr>
            <a:xfrm>
              <a:off x="1475492" y="1295400"/>
              <a:ext cx="1143000" cy="1143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ctr"/>
            <a:lstStyle/>
            <a:p>
              <a:pPr algn="ctr"/>
              <a:r>
                <a:rPr lang="en-US" sz="4000" b="1" dirty="0" smtClean="0">
                  <a:solidFill>
                    <a:prstClr val="white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5</a:t>
              </a:r>
              <a:endParaRPr lang="en-US" sz="40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Isosceles Triangle 182"/>
            <p:cNvSpPr/>
            <p:nvPr/>
          </p:nvSpPr>
          <p:spPr>
            <a:xfrm flipV="1">
              <a:off x="1894592" y="2378194"/>
              <a:ext cx="304800" cy="19477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4" name="TextBox 183"/>
          <p:cNvSpPr txBox="1"/>
          <p:nvPr/>
        </p:nvSpPr>
        <p:spPr>
          <a:xfrm>
            <a:off x="9906268" y="2079445"/>
            <a:ext cx="214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ED7D3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Opening</a:t>
            </a:r>
            <a:endParaRPr lang="en-US" sz="1800" b="1" dirty="0">
              <a:solidFill>
                <a:srgbClr val="ED7D3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9764228" y="2654434"/>
            <a:ext cx="242431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Process :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Treatment list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Price Fixation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Marketing Plans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Soft Launch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Grand Launch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10290587" y="4337925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Timeframe :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Weeks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10070808" y="5185163"/>
            <a:ext cx="181115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Deliverables </a:t>
            </a: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Begin Operations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8" name="Straight Connector 187"/>
          <p:cNvCxnSpPr/>
          <p:nvPr/>
        </p:nvCxnSpPr>
        <p:spPr>
          <a:xfrm>
            <a:off x="10234795" y="2529998"/>
            <a:ext cx="148318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Isosceles Triangle 188"/>
          <p:cNvSpPr/>
          <p:nvPr/>
        </p:nvSpPr>
        <p:spPr>
          <a:xfrm flipV="1">
            <a:off x="10900902" y="2573850"/>
            <a:ext cx="150971" cy="8357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1" name="Straight Connector 190"/>
          <p:cNvCxnSpPr/>
          <p:nvPr/>
        </p:nvCxnSpPr>
        <p:spPr>
          <a:xfrm>
            <a:off x="-13894" y="4961965"/>
            <a:ext cx="121992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4036" y="4253757"/>
            <a:ext cx="121992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flipH="1">
            <a:off x="2441576" y="685104"/>
            <a:ext cx="2470" cy="551100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H="1">
            <a:off x="4893420" y="703034"/>
            <a:ext cx="2470" cy="551100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H="1">
            <a:off x="7385607" y="694070"/>
            <a:ext cx="2470" cy="551100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H="1">
            <a:off x="9864343" y="698553"/>
            <a:ext cx="2470" cy="551100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9" name="TextBox 528"/>
          <p:cNvSpPr txBox="1"/>
          <p:nvPr/>
        </p:nvSpPr>
        <p:spPr>
          <a:xfrm>
            <a:off x="303645" y="6254384"/>
            <a:ext cx="11295559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entury Gothic" panose="020B0502020202020204" pitchFamily="34" charset="0"/>
              </a:rPr>
              <a:t>Guided &amp; Supported by VLCC at all Stages – Managed &amp; Operated by Franchisee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6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48816" y="417261"/>
            <a:ext cx="11585713" cy="446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allelogram 7"/>
          <p:cNvSpPr/>
          <p:nvPr/>
        </p:nvSpPr>
        <p:spPr>
          <a:xfrm>
            <a:off x="0" y="-6626"/>
            <a:ext cx="457200" cy="61622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455" b="56848" l="19451" r="78196">
                        <a14:foregroundMark x1="64157" y1="51030" x2="64157" y2="51030"/>
                        <a14:foregroundMark x1="40941" y1="48970" x2="40941" y2="48970"/>
                        <a14:foregroundMark x1="31608" y1="51455" x2="31608" y2="51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" t="39619" r="-247" b="41143"/>
          <a:stretch/>
        </p:blipFill>
        <p:spPr>
          <a:xfrm>
            <a:off x="10348965" y="9941"/>
            <a:ext cx="1836409" cy="457199"/>
          </a:xfrm>
          <a:prstGeom prst="rect">
            <a:avLst/>
          </a:prstGeom>
        </p:spPr>
      </p:pic>
      <p:sp>
        <p:nvSpPr>
          <p:cNvPr id="514" name="Rectangle 513"/>
          <p:cNvSpPr/>
          <p:nvPr/>
        </p:nvSpPr>
        <p:spPr>
          <a:xfrm>
            <a:off x="990600" y="0"/>
            <a:ext cx="1120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Steps to Success - JVP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1930" y="535740"/>
            <a:ext cx="1811159" cy="5457498"/>
          </a:xfrm>
          <a:prstGeom prst="roundRect">
            <a:avLst>
              <a:gd name="adj" fmla="val 57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45703" y="611244"/>
            <a:ext cx="1143000" cy="1277566"/>
            <a:chOff x="1475492" y="1295400"/>
            <a:chExt cx="1143000" cy="1277566"/>
          </a:xfrm>
          <a:solidFill>
            <a:schemeClr val="accent2">
              <a:lumMod val="50000"/>
            </a:schemeClr>
          </a:solidFill>
        </p:grpSpPr>
        <p:sp>
          <p:nvSpPr>
            <p:cNvPr id="14" name="Oval 13"/>
            <p:cNvSpPr/>
            <p:nvPr/>
          </p:nvSpPr>
          <p:spPr>
            <a:xfrm>
              <a:off x="1475492" y="1295400"/>
              <a:ext cx="1143000" cy="1143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ctr"/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5" name="Isosceles Triangle 14"/>
            <p:cNvSpPr/>
            <p:nvPr/>
          </p:nvSpPr>
          <p:spPr>
            <a:xfrm flipV="1">
              <a:off x="1894592" y="2378194"/>
              <a:ext cx="304800" cy="19477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47084" y="2012210"/>
            <a:ext cx="214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43C0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Interest</a:t>
            </a:r>
            <a:endParaRPr lang="en-US" sz="1400" b="1" dirty="0">
              <a:solidFill>
                <a:srgbClr val="843C0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981" y="2598502"/>
            <a:ext cx="24403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Process :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Submit Application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Meet &amp; Visit VLCC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Analyze business Options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Evaluate Financial Model  </a:t>
            </a:r>
          </a:p>
          <a:p>
            <a:pPr marL="342900" indent="-342900" algn="ctr">
              <a:buAutoNum type="arabicPeriod"/>
            </a:pPr>
            <a:endParaRPr lang="en-US" sz="1400" dirty="0" smtClean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1403" y="4268546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Timeframe :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 Weeks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3893" y="4914079"/>
            <a:ext cx="244574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Deliverables </a:t>
            </a: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Assess business opportunity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75611" y="2460619"/>
            <a:ext cx="148318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sosceles Triangle 22"/>
          <p:cNvSpPr/>
          <p:nvPr/>
        </p:nvSpPr>
        <p:spPr>
          <a:xfrm flipV="1">
            <a:off x="1141718" y="2504471"/>
            <a:ext cx="150971" cy="8357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3011012" y="542365"/>
            <a:ext cx="1811159" cy="5457498"/>
          </a:xfrm>
          <a:prstGeom prst="roundRect">
            <a:avLst>
              <a:gd name="adj" fmla="val 57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3096798" y="617869"/>
            <a:ext cx="1143000" cy="1277566"/>
            <a:chOff x="1475492" y="1295400"/>
            <a:chExt cx="1143000" cy="1277566"/>
          </a:xfrm>
          <a:solidFill>
            <a:schemeClr val="accent4">
              <a:lumMod val="75000"/>
            </a:schemeClr>
          </a:solidFill>
        </p:grpSpPr>
        <p:sp>
          <p:nvSpPr>
            <p:cNvPr id="92" name="Oval 91"/>
            <p:cNvSpPr/>
            <p:nvPr/>
          </p:nvSpPr>
          <p:spPr>
            <a:xfrm>
              <a:off x="1475492" y="1295400"/>
              <a:ext cx="1143000" cy="1143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ctr"/>
            <a:lstStyle/>
            <a:p>
              <a:pPr algn="ctr"/>
              <a:r>
                <a:rPr lang="en-US" sz="4000" b="1" dirty="0" smtClean="0">
                  <a:solidFill>
                    <a:prstClr val="white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2</a:t>
              </a:r>
              <a:endParaRPr lang="en-US" sz="40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Isosceles Triangle 92"/>
            <p:cNvSpPr/>
            <p:nvPr/>
          </p:nvSpPr>
          <p:spPr>
            <a:xfrm flipV="1">
              <a:off x="1894592" y="2378194"/>
              <a:ext cx="304800" cy="19477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2598179" y="2012210"/>
            <a:ext cx="214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BF9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Pre-Sign Up</a:t>
            </a:r>
            <a:endParaRPr lang="en-US" b="1" dirty="0">
              <a:solidFill>
                <a:srgbClr val="BF9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444046" y="2605127"/>
            <a:ext cx="2448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Process :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Review LOI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Sign &amp; Pay LOI fees 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Review Final Agreement</a:t>
            </a:r>
          </a:p>
          <a:p>
            <a:pPr marL="342900" indent="-342900">
              <a:buAutoNum type="arabicPeriod"/>
            </a:pP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982498" y="4275171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Timeframe :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 Weeks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762719" y="4934151"/>
            <a:ext cx="181115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Deliverables </a:t>
            </a: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Decide to sign up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2926706" y="2467244"/>
            <a:ext cx="148318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Isosceles Triangle 99"/>
          <p:cNvSpPr/>
          <p:nvPr/>
        </p:nvSpPr>
        <p:spPr>
          <a:xfrm flipV="1">
            <a:off x="3592813" y="2511096"/>
            <a:ext cx="150971" cy="8357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5400483" y="542365"/>
            <a:ext cx="1811159" cy="5457498"/>
          </a:xfrm>
          <a:prstGeom prst="roundRect">
            <a:avLst>
              <a:gd name="adj" fmla="val 57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5554995" y="617869"/>
            <a:ext cx="1143000" cy="1277566"/>
            <a:chOff x="1475492" y="1295400"/>
            <a:chExt cx="1143000" cy="1277566"/>
          </a:xfrm>
          <a:solidFill>
            <a:schemeClr val="accent6"/>
          </a:solidFill>
        </p:grpSpPr>
        <p:sp>
          <p:nvSpPr>
            <p:cNvPr id="116" name="Oval 115"/>
            <p:cNvSpPr/>
            <p:nvPr/>
          </p:nvSpPr>
          <p:spPr>
            <a:xfrm>
              <a:off x="1475492" y="1295400"/>
              <a:ext cx="1143000" cy="1143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ctr"/>
            <a:lstStyle/>
            <a:p>
              <a:pPr algn="ctr"/>
              <a:r>
                <a:rPr lang="en-US" sz="4000" b="1" dirty="0" smtClean="0">
                  <a:solidFill>
                    <a:prstClr val="white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3</a:t>
              </a:r>
              <a:endParaRPr lang="en-US" sz="40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Isosceles Triangle 116"/>
            <p:cNvSpPr/>
            <p:nvPr/>
          </p:nvSpPr>
          <p:spPr>
            <a:xfrm flipV="1">
              <a:off x="1894592" y="2378194"/>
              <a:ext cx="304800" cy="19477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5056376" y="2012210"/>
            <a:ext cx="214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70AD4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Finalization</a:t>
            </a:r>
            <a:endParaRPr lang="en-US" sz="1800" b="1" dirty="0">
              <a:solidFill>
                <a:srgbClr val="70AD47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914336" y="2605127"/>
            <a:ext cx="2424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Process :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Sign &amp; Pay Sign-up fees 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Identify Location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Finalize Location</a:t>
            </a:r>
          </a:p>
          <a:p>
            <a:pPr algn="ctr"/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440695" y="4275171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Timeframe :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 Weeks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173477" y="4934151"/>
            <a:ext cx="190603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Deliverables </a:t>
            </a: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Confirmed to Invest Capital 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>
            <a:off x="5384903" y="2467244"/>
            <a:ext cx="148318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Isosceles Triangle 123"/>
          <p:cNvSpPr/>
          <p:nvPr/>
        </p:nvSpPr>
        <p:spPr>
          <a:xfrm flipV="1">
            <a:off x="6051010" y="2511096"/>
            <a:ext cx="150971" cy="8357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Rounded Rectangle 165"/>
          <p:cNvSpPr/>
          <p:nvPr/>
        </p:nvSpPr>
        <p:spPr>
          <a:xfrm>
            <a:off x="7825426" y="533401"/>
            <a:ext cx="1811159" cy="5457498"/>
          </a:xfrm>
          <a:prstGeom prst="roundRect">
            <a:avLst>
              <a:gd name="adj" fmla="val 57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7979938" y="608905"/>
            <a:ext cx="1143000" cy="1277566"/>
            <a:chOff x="1475492" y="1295400"/>
            <a:chExt cx="1143000" cy="1277566"/>
          </a:xfrm>
          <a:solidFill>
            <a:schemeClr val="accent5"/>
          </a:solidFill>
        </p:grpSpPr>
        <p:sp>
          <p:nvSpPr>
            <p:cNvPr id="168" name="Oval 167"/>
            <p:cNvSpPr/>
            <p:nvPr/>
          </p:nvSpPr>
          <p:spPr>
            <a:xfrm>
              <a:off x="1475492" y="1295400"/>
              <a:ext cx="1143000" cy="1143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ctr"/>
            <a:lstStyle/>
            <a:p>
              <a:pPr algn="ctr"/>
              <a:r>
                <a:rPr lang="en-US" sz="4000" b="1" dirty="0" smtClean="0">
                  <a:solidFill>
                    <a:prstClr val="white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4</a:t>
              </a:r>
              <a:endParaRPr lang="en-US" sz="40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Isosceles Triangle 168"/>
            <p:cNvSpPr/>
            <p:nvPr/>
          </p:nvSpPr>
          <p:spPr>
            <a:xfrm flipV="1">
              <a:off x="1894592" y="2378194"/>
              <a:ext cx="304800" cy="19477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0" name="TextBox 169"/>
          <p:cNvSpPr txBox="1"/>
          <p:nvPr/>
        </p:nvSpPr>
        <p:spPr>
          <a:xfrm>
            <a:off x="7481319" y="2012210"/>
            <a:ext cx="214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4472C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Development</a:t>
            </a:r>
            <a:endParaRPr lang="en-US" sz="1800" b="1" dirty="0">
              <a:solidFill>
                <a:srgbClr val="4472C4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7339278" y="2596163"/>
            <a:ext cx="25669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Process :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 Execution Plan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Execute Fit Out works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Obtain Licenses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Order &amp; receive Equipment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Order &amp; receive Products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Hire &amp; Train Staffs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7865638" y="4266207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Timeframe :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14 Weeks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7645859" y="4938634"/>
            <a:ext cx="181115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Deliverables </a:t>
            </a: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Build the Center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4" name="Straight Connector 173"/>
          <p:cNvCxnSpPr/>
          <p:nvPr/>
        </p:nvCxnSpPr>
        <p:spPr>
          <a:xfrm>
            <a:off x="7809846" y="2458280"/>
            <a:ext cx="148318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Isosceles Triangle 174"/>
          <p:cNvSpPr/>
          <p:nvPr/>
        </p:nvSpPr>
        <p:spPr>
          <a:xfrm flipV="1">
            <a:off x="8475953" y="2502132"/>
            <a:ext cx="150971" cy="8357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Rounded Rectangle 179"/>
          <p:cNvSpPr/>
          <p:nvPr/>
        </p:nvSpPr>
        <p:spPr>
          <a:xfrm>
            <a:off x="10250375" y="537884"/>
            <a:ext cx="1811159" cy="5457498"/>
          </a:xfrm>
          <a:prstGeom prst="roundRect">
            <a:avLst>
              <a:gd name="adj" fmla="val 57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1" name="Group 180"/>
          <p:cNvGrpSpPr/>
          <p:nvPr/>
        </p:nvGrpSpPr>
        <p:grpSpPr>
          <a:xfrm>
            <a:off x="10404887" y="613388"/>
            <a:ext cx="1143000" cy="1277566"/>
            <a:chOff x="1475492" y="1295400"/>
            <a:chExt cx="1143000" cy="1277566"/>
          </a:xfrm>
        </p:grpSpPr>
        <p:sp>
          <p:nvSpPr>
            <p:cNvPr id="182" name="Oval 181"/>
            <p:cNvSpPr/>
            <p:nvPr/>
          </p:nvSpPr>
          <p:spPr>
            <a:xfrm>
              <a:off x="1475492" y="1295400"/>
              <a:ext cx="1143000" cy="1143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ctr"/>
            <a:lstStyle/>
            <a:p>
              <a:pPr algn="ctr"/>
              <a:r>
                <a:rPr lang="en-US" sz="4000" b="1" dirty="0" smtClean="0">
                  <a:solidFill>
                    <a:prstClr val="white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5</a:t>
              </a:r>
              <a:endParaRPr lang="en-US" sz="40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Isosceles Triangle 182"/>
            <p:cNvSpPr/>
            <p:nvPr/>
          </p:nvSpPr>
          <p:spPr>
            <a:xfrm flipV="1">
              <a:off x="1894592" y="2378194"/>
              <a:ext cx="304800" cy="19477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4" name="TextBox 183"/>
          <p:cNvSpPr txBox="1"/>
          <p:nvPr/>
        </p:nvSpPr>
        <p:spPr>
          <a:xfrm>
            <a:off x="9906268" y="2012210"/>
            <a:ext cx="214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ED7D3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Opening</a:t>
            </a:r>
            <a:endParaRPr lang="en-US" sz="1800" b="1" dirty="0">
              <a:solidFill>
                <a:srgbClr val="ED7D3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9764228" y="2587199"/>
            <a:ext cx="242431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Process :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Treatment list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Price Fixation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Marketing Plans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Soft Launch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Grand Launch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10290587" y="4270690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Timeframe :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Weeks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10070808" y="4929670"/>
            <a:ext cx="181115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Deliverables </a:t>
            </a: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Begin Operations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8" name="Straight Connector 187"/>
          <p:cNvCxnSpPr/>
          <p:nvPr/>
        </p:nvCxnSpPr>
        <p:spPr>
          <a:xfrm>
            <a:off x="10234795" y="2462763"/>
            <a:ext cx="148318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Isosceles Triangle 188"/>
          <p:cNvSpPr/>
          <p:nvPr/>
        </p:nvSpPr>
        <p:spPr>
          <a:xfrm flipV="1">
            <a:off x="10900902" y="2506615"/>
            <a:ext cx="150971" cy="8357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1" name="Straight Connector 190"/>
          <p:cNvCxnSpPr/>
          <p:nvPr/>
        </p:nvCxnSpPr>
        <p:spPr>
          <a:xfrm>
            <a:off x="-13894" y="4894730"/>
            <a:ext cx="121992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4036" y="4186522"/>
            <a:ext cx="121992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2431849" y="608904"/>
            <a:ext cx="1" cy="50521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991634" y="608904"/>
            <a:ext cx="1" cy="50521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265839" y="608904"/>
            <a:ext cx="1" cy="50521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9975245" y="608904"/>
            <a:ext cx="1" cy="50521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 rot="16200000">
            <a:off x="1342612" y="5674732"/>
            <a:ext cx="957431" cy="1061122"/>
            <a:chOff x="1475492" y="1295400"/>
            <a:chExt cx="1143000" cy="1277566"/>
          </a:xfrm>
          <a:solidFill>
            <a:srgbClr val="C00000"/>
          </a:solidFill>
        </p:grpSpPr>
        <p:sp>
          <p:nvSpPr>
            <p:cNvPr id="72" name="Oval 71"/>
            <p:cNvSpPr/>
            <p:nvPr/>
          </p:nvSpPr>
          <p:spPr>
            <a:xfrm rot="5400000">
              <a:off x="1475492" y="1295400"/>
              <a:ext cx="1143000" cy="1143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ctr"/>
            <a:lstStyle/>
            <a:p>
              <a:pPr algn="ctr"/>
              <a:r>
                <a:rPr lang="en-US" sz="4000" b="1" dirty="0" smtClean="0">
                  <a:solidFill>
                    <a:prstClr val="white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6</a:t>
              </a:r>
              <a:endParaRPr lang="en-US" sz="40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Isosceles Triangle 72"/>
            <p:cNvSpPr/>
            <p:nvPr/>
          </p:nvSpPr>
          <p:spPr>
            <a:xfrm flipV="1">
              <a:off x="1894592" y="2378194"/>
              <a:ext cx="304800" cy="19477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2324426" y="6020627"/>
            <a:ext cx="237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Handover to VLCC</a:t>
            </a:r>
            <a:endParaRPr lang="en-US" sz="1800" b="1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4607787" y="5892068"/>
            <a:ext cx="0" cy="62645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Isosceles Triangle 76"/>
          <p:cNvSpPr/>
          <p:nvPr/>
        </p:nvSpPr>
        <p:spPr>
          <a:xfrm rot="16200000" flipV="1">
            <a:off x="4612186" y="6163505"/>
            <a:ext cx="150971" cy="8357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624992" y="5820572"/>
            <a:ext cx="3200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Process :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VLCC will Operate, manager &amp; 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Pay center expenses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931473" y="5886328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Timeframe :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 Years 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684770" y="5893858"/>
            <a:ext cx="181115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Deliverables </a:t>
            </a: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Partner Receives Monthly Returns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48816" y="484496"/>
            <a:ext cx="11585713" cy="446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allelogram 7"/>
          <p:cNvSpPr/>
          <p:nvPr/>
        </p:nvSpPr>
        <p:spPr>
          <a:xfrm>
            <a:off x="0" y="-6626"/>
            <a:ext cx="457200" cy="61622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455" b="56848" l="19451" r="78196">
                        <a14:foregroundMark x1="64157" y1="51030" x2="64157" y2="51030"/>
                        <a14:foregroundMark x1="40941" y1="48970" x2="40941" y2="48970"/>
                        <a14:foregroundMark x1="31608" y1="51455" x2="31608" y2="51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" t="39619" r="-247" b="41143"/>
          <a:stretch/>
        </p:blipFill>
        <p:spPr>
          <a:xfrm>
            <a:off x="10348965" y="9941"/>
            <a:ext cx="1836409" cy="457199"/>
          </a:xfrm>
          <a:prstGeom prst="rect">
            <a:avLst/>
          </a:prstGeom>
        </p:spPr>
      </p:pic>
      <p:sp>
        <p:nvSpPr>
          <p:cNvPr id="514" name="Rectangle 513"/>
          <p:cNvSpPr/>
          <p:nvPr/>
        </p:nvSpPr>
        <p:spPr>
          <a:xfrm>
            <a:off x="990600" y="0"/>
            <a:ext cx="1120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Conclusion – Know this is right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228600" y="5359328"/>
            <a:ext cx="6747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-75" dirty="0" smtClean="0">
                <a:solidFill>
                  <a:schemeClr val="accent2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A WORLD OF </a:t>
            </a:r>
          </a:p>
          <a:p>
            <a:r>
              <a:rPr lang="en-US" sz="3600" b="1" spc="-75" dirty="0" smtClean="0">
                <a:solidFill>
                  <a:schemeClr val="accent2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	ENDLESS GROWTH AWAITS</a:t>
            </a:r>
            <a:endParaRPr lang="en-US" sz="3600" dirty="0">
              <a:solidFill>
                <a:schemeClr val="accent2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r="5610" b="11022"/>
          <a:stretch/>
        </p:blipFill>
        <p:spPr bwMode="auto">
          <a:xfrm>
            <a:off x="2087615" y="809777"/>
            <a:ext cx="8261350" cy="440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health and wellness industr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023" y="4929832"/>
            <a:ext cx="4674977" cy="192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8815</TotalTime>
  <Words>735</Words>
  <Application>Microsoft Office PowerPoint</Application>
  <PresentationFormat>Widescreen</PresentationFormat>
  <Paragraphs>257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QATAR</dc:title>
  <dc:creator>VLCC</dc:creator>
  <cp:lastModifiedBy>VLCC</cp:lastModifiedBy>
  <cp:revision>1017</cp:revision>
  <cp:lastPrinted>2018-02-01T13:45:15Z</cp:lastPrinted>
  <dcterms:created xsi:type="dcterms:W3CDTF">2017-11-19T09:19:17Z</dcterms:created>
  <dcterms:modified xsi:type="dcterms:W3CDTF">2018-05-22T10:36:32Z</dcterms:modified>
</cp:coreProperties>
</file>